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4"/>
  </p:notesMasterIdLst>
  <p:sldIdLst>
    <p:sldId id="4298" r:id="rId2"/>
    <p:sldId id="4270" r:id="rId3"/>
    <p:sldId id="4380" r:id="rId4"/>
    <p:sldId id="4273" r:id="rId5"/>
    <p:sldId id="4365" r:id="rId6"/>
    <p:sldId id="4369" r:id="rId7"/>
    <p:sldId id="4370" r:id="rId8"/>
    <p:sldId id="4379" r:id="rId9"/>
    <p:sldId id="4371" r:id="rId10"/>
    <p:sldId id="4291" r:id="rId11"/>
    <p:sldId id="4351" r:id="rId12"/>
    <p:sldId id="4352" r:id="rId13"/>
    <p:sldId id="4300" r:id="rId14"/>
    <p:sldId id="4372" r:id="rId15"/>
    <p:sldId id="4366" r:id="rId16"/>
    <p:sldId id="4373" r:id="rId17"/>
    <p:sldId id="4374" r:id="rId18"/>
    <p:sldId id="4353" r:id="rId19"/>
    <p:sldId id="4354" r:id="rId20"/>
    <p:sldId id="4355" r:id="rId21"/>
    <p:sldId id="4356" r:id="rId22"/>
    <p:sldId id="4319" r:id="rId23"/>
    <p:sldId id="4326" r:id="rId24"/>
    <p:sldId id="4303" r:id="rId25"/>
    <p:sldId id="264" r:id="rId26"/>
    <p:sldId id="4375" r:id="rId27"/>
    <p:sldId id="4347" r:id="rId28"/>
    <p:sldId id="4376" r:id="rId29"/>
    <p:sldId id="4328" r:id="rId30"/>
    <p:sldId id="4327" r:id="rId31"/>
    <p:sldId id="4350" r:id="rId32"/>
    <p:sldId id="4358" r:id="rId33"/>
    <p:sldId id="4359" r:id="rId34"/>
    <p:sldId id="4360" r:id="rId35"/>
    <p:sldId id="4323" r:id="rId36"/>
    <p:sldId id="4367" r:id="rId37"/>
    <p:sldId id="4322" r:id="rId38"/>
    <p:sldId id="4361" r:id="rId39"/>
    <p:sldId id="4329" r:id="rId40"/>
    <p:sldId id="4331" r:id="rId41"/>
    <p:sldId id="4362" r:id="rId42"/>
    <p:sldId id="4309" r:id="rId43"/>
    <p:sldId id="4381" r:id="rId44"/>
    <p:sldId id="4308" r:id="rId45"/>
    <p:sldId id="4314" r:id="rId46"/>
    <p:sldId id="4313" r:id="rId47"/>
    <p:sldId id="4336" r:id="rId48"/>
    <p:sldId id="4363" r:id="rId49"/>
    <p:sldId id="4338" r:id="rId50"/>
    <p:sldId id="4364" r:id="rId51"/>
    <p:sldId id="4342" r:id="rId52"/>
    <p:sldId id="4385" r:id="rId53"/>
    <p:sldId id="4384" r:id="rId54"/>
    <p:sldId id="4382" r:id="rId55"/>
    <p:sldId id="4386" r:id="rId56"/>
    <p:sldId id="4325" r:id="rId57"/>
    <p:sldId id="4368" r:id="rId58"/>
    <p:sldId id="4305" r:id="rId59"/>
    <p:sldId id="4349" r:id="rId60"/>
    <p:sldId id="4378" r:id="rId61"/>
    <p:sldId id="4377" r:id="rId62"/>
    <p:sldId id="426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85C"/>
    <a:srgbClr val="FDC562"/>
    <a:srgbClr val="7DCCC6"/>
    <a:srgbClr val="F16A4C"/>
    <a:srgbClr val="00A4B8"/>
    <a:srgbClr val="28AF95"/>
    <a:srgbClr val="8CBF4B"/>
    <a:srgbClr val="1BA19A"/>
    <a:srgbClr val="1188A3"/>
    <a:srgbClr val="B5D6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3537" autoAdjust="0"/>
  </p:normalViewPr>
  <p:slideViewPr>
    <p:cSldViewPr snapToGrid="0" snapToObjects="1">
      <p:cViewPr varScale="1">
        <p:scale>
          <a:sx n="119" d="100"/>
          <a:sy n="119" d="100"/>
        </p:scale>
        <p:origin x="896" y="19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10AE-0DC5-4A31-96CE-C30434611C01}" type="datetimeFigureOut">
              <a:rPr lang="en-IE" smtClean="0"/>
              <a:t>26/06/2022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8BAF9-A98F-4E79-81DC-7606031186BC}" type="slidenum">
              <a:rPr lang="en-IE" smtClean="0"/>
              <a:t>‹#›</a:t>
            </a:fld>
            <a:endParaRPr lang="en-IE"/>
          </a:p>
        </p:txBody>
      </p:sp>
    </p:spTree>
    <p:extLst>
      <p:ext uri="{BB962C8B-B14F-4D97-AF65-F5344CB8AC3E}">
        <p14:creationId xmlns:p14="http://schemas.microsoft.com/office/powerpoint/2010/main" val="30471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70" y="427965"/>
            <a:ext cx="5845500" cy="2123658"/>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Students as Digital </a:t>
            </a:r>
          </a:p>
          <a:p>
            <a:pPr fontAlgn="base"/>
            <a:r>
              <a:rPr lang="en-IE" sz="4400" b="1" i="0" u="none" strike="noStrike" kern="1200" baseline="0" dirty="0">
                <a:solidFill>
                  <a:schemeClr val="bg1"/>
                </a:solidFill>
                <a:effectLst/>
                <a:latin typeface="+mn-lt"/>
                <a:ea typeface="+mn-ea"/>
                <a:cs typeface="+mn-cs"/>
                <a:sym typeface="Quattrocento Sans"/>
              </a:rPr>
              <a:t>Civic Engagers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7" y="2883583"/>
            <a:ext cx="6419237"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Students as Digital Civic Engagers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547002-8F3C-694D-AEC8-99454AAD7BD4}"/>
              </a:ext>
            </a:extLst>
          </p:cNvPr>
          <p:cNvSpPr/>
          <p:nvPr userDrawn="1"/>
        </p:nvSpPr>
        <p:spPr>
          <a:xfrm>
            <a:off x="241300" y="228600"/>
            <a:ext cx="11696700" cy="5695316"/>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10700893" y="381031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6628531" y="763770"/>
            <a:ext cx="4857690" cy="3880802"/>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Picture Placeholder 2">
            <a:extLst>
              <a:ext uri="{FF2B5EF4-FFF2-40B4-BE49-F238E27FC236}">
                <a16:creationId xmlns:a16="http://schemas.microsoft.com/office/drawing/2014/main" id="{D6AC81E1-C41A-BB46-B49A-3C3F2326F5F6}"/>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9" name="Picture 8" descr="Icon&#10;&#10;Description automatically generated">
            <a:extLst>
              <a:ext uri="{FF2B5EF4-FFF2-40B4-BE49-F238E27FC236}">
                <a16:creationId xmlns:a16="http://schemas.microsoft.com/office/drawing/2014/main" id="{659A1A35-B898-8246-8D43-C68A97BA1D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7656" y="4981600"/>
            <a:ext cx="3904344" cy="1884632"/>
          </a:xfrm>
          <a:prstGeom prst="rect">
            <a:avLst/>
          </a:prstGeom>
        </p:spPr>
      </p:pic>
    </p:spTree>
    <p:extLst>
      <p:ext uri="{BB962C8B-B14F-4D97-AF65-F5344CB8AC3E}">
        <p14:creationId xmlns:p14="http://schemas.microsoft.com/office/powerpoint/2010/main" val="21270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Icon&#10;&#10;Description automatically generated">
            <a:extLst>
              <a:ext uri="{FF2B5EF4-FFF2-40B4-BE49-F238E27FC236}">
                <a16:creationId xmlns:a16="http://schemas.microsoft.com/office/drawing/2014/main" id="{09B4805A-287E-CF48-BC2B-3CDAB976F3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4397829"/>
            <a:ext cx="5094519" cy="2459131"/>
          </a:xfrm>
          <a:prstGeom prst="rect">
            <a:avLst/>
          </a:prstGeom>
        </p:spPr>
      </p:pic>
      <p:grpSp>
        <p:nvGrpSpPr>
          <p:cNvPr id="23" name="Group 22">
            <a:extLst>
              <a:ext uri="{FF2B5EF4-FFF2-40B4-BE49-F238E27FC236}">
                <a16:creationId xmlns:a16="http://schemas.microsoft.com/office/drawing/2014/main" id="{AD714960-3766-3443-8FFF-31096EBBEA09}"/>
              </a:ext>
            </a:extLst>
          </p:cNvPr>
          <p:cNvGrpSpPr/>
          <p:nvPr userDrawn="1"/>
        </p:nvGrpSpPr>
        <p:grpSpPr>
          <a:xfrm flipH="1">
            <a:off x="10344642" y="6178622"/>
            <a:ext cx="1847358" cy="678338"/>
            <a:chOff x="0" y="6194352"/>
            <a:chExt cx="1847358" cy="678338"/>
          </a:xfrm>
        </p:grpSpPr>
        <p:pic>
          <p:nvPicPr>
            <p:cNvPr id="24" name="Picture 23" descr="Icon&#10;&#10;Description automatically generated">
              <a:extLst>
                <a:ext uri="{FF2B5EF4-FFF2-40B4-BE49-F238E27FC236}">
                  <a16:creationId xmlns:a16="http://schemas.microsoft.com/office/drawing/2014/main" id="{76165ACB-6AA8-7E4D-9366-07A54806619E}"/>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25" name="Picture 24" descr="A picture containing text, sign, tableware, plate&#10;&#10;Description automatically generated">
              <a:extLst>
                <a:ext uri="{FF2B5EF4-FFF2-40B4-BE49-F238E27FC236}">
                  <a16:creationId xmlns:a16="http://schemas.microsoft.com/office/drawing/2014/main" id="{1A068880-8E07-AA40-866D-11F9CD9AD8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26" name="Picture 25" descr="Shape, arrow&#10;&#10;Description automatically generated">
              <a:extLst>
                <a:ext uri="{FF2B5EF4-FFF2-40B4-BE49-F238E27FC236}">
                  <a16:creationId xmlns:a16="http://schemas.microsoft.com/office/drawing/2014/main" id="{12E9FCFC-9F99-C147-8450-726D13112D7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90F25F-34EB-6647-B759-AC3CF9FAA556}"/>
              </a:ext>
            </a:extLst>
          </p:cNvPr>
          <p:cNvSpPr/>
          <p:nvPr userDrawn="1"/>
        </p:nvSpPr>
        <p:spPr>
          <a:xfrm>
            <a:off x="241300" y="228600"/>
            <a:ext cx="11696700" cy="5695316"/>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E28AE025-6B40-5947-B504-B366AF52EDDF}"/>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B7281846-658F-F145-8D39-6F1A4FAA54D2}"/>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B94BAAC5-3B7A-4A47-87A3-D7E73FEF91BB}"/>
              </a:ext>
            </a:extLst>
          </p:cNvPr>
          <p:cNvSpPr/>
          <p:nvPr userDrawn="1"/>
        </p:nvSpPr>
        <p:spPr>
          <a:xfrm rot="5400000" flipV="1">
            <a:off x="1375154" y="1210306"/>
            <a:ext cx="1008000" cy="3600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Icon&#10;&#10;Description automatically generated">
            <a:extLst>
              <a:ext uri="{FF2B5EF4-FFF2-40B4-BE49-F238E27FC236}">
                <a16:creationId xmlns:a16="http://schemas.microsoft.com/office/drawing/2014/main" id="{28067293-EB8D-244C-AAFD-787747A59D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4397829"/>
            <a:ext cx="5094519" cy="2459131"/>
          </a:xfrm>
          <a:prstGeom prst="rect">
            <a:avLst/>
          </a:prstGeom>
        </p:spPr>
      </p:pic>
      <p:grpSp>
        <p:nvGrpSpPr>
          <p:cNvPr id="16" name="Group 15">
            <a:extLst>
              <a:ext uri="{FF2B5EF4-FFF2-40B4-BE49-F238E27FC236}">
                <a16:creationId xmlns:a16="http://schemas.microsoft.com/office/drawing/2014/main" id="{6D767C39-14E1-DD4A-808F-97520EEA5C26}"/>
              </a:ext>
            </a:extLst>
          </p:cNvPr>
          <p:cNvGrpSpPr/>
          <p:nvPr userDrawn="1"/>
        </p:nvGrpSpPr>
        <p:grpSpPr>
          <a:xfrm flipH="1">
            <a:off x="10344642" y="6178622"/>
            <a:ext cx="1847358" cy="678338"/>
            <a:chOff x="0" y="6194352"/>
            <a:chExt cx="1847358" cy="678338"/>
          </a:xfrm>
        </p:grpSpPr>
        <p:pic>
          <p:nvPicPr>
            <p:cNvPr id="17" name="Picture 16" descr="Icon&#10;&#10;Description automatically generated">
              <a:extLst>
                <a:ext uri="{FF2B5EF4-FFF2-40B4-BE49-F238E27FC236}">
                  <a16:creationId xmlns:a16="http://schemas.microsoft.com/office/drawing/2014/main" id="{BBBAFD14-6BA7-484C-9E24-61E97E93AA4E}"/>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18" name="Picture 17" descr="A picture containing text, sign, tableware, plate&#10;&#10;Description automatically generated">
              <a:extLst>
                <a:ext uri="{FF2B5EF4-FFF2-40B4-BE49-F238E27FC236}">
                  <a16:creationId xmlns:a16="http://schemas.microsoft.com/office/drawing/2014/main" id="{E9CC8339-A8FE-A94A-8E96-C5A102D89B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9" name="Picture 18" descr="Shape, arrow&#10;&#10;Description automatically generated">
              <a:extLst>
                <a:ext uri="{FF2B5EF4-FFF2-40B4-BE49-F238E27FC236}">
                  <a16:creationId xmlns:a16="http://schemas.microsoft.com/office/drawing/2014/main" id="{8949D9CF-5985-E247-9277-4A486D2FB6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53394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Cya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90F25F-34EB-6647-B759-AC3CF9FAA556}"/>
              </a:ext>
            </a:extLst>
          </p:cNvPr>
          <p:cNvSpPr/>
          <p:nvPr userDrawn="1"/>
        </p:nvSpPr>
        <p:spPr>
          <a:xfrm>
            <a:off x="241300" y="228600"/>
            <a:ext cx="11696700" cy="5695316"/>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E28AE025-6B40-5947-B504-B366AF52EDDF}"/>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B7281846-658F-F145-8D39-6F1A4FAA54D2}"/>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B94BAAC5-3B7A-4A47-87A3-D7E73FEF91BB}"/>
              </a:ext>
            </a:extLst>
          </p:cNvPr>
          <p:cNvSpPr/>
          <p:nvPr userDrawn="1"/>
        </p:nvSpPr>
        <p:spPr>
          <a:xfrm rot="5400000" flipV="1">
            <a:off x="1375154" y="1210306"/>
            <a:ext cx="1008000" cy="3600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Icon&#10;&#10;Description automatically generated">
            <a:extLst>
              <a:ext uri="{FF2B5EF4-FFF2-40B4-BE49-F238E27FC236}">
                <a16:creationId xmlns:a16="http://schemas.microsoft.com/office/drawing/2014/main" id="{28067293-EB8D-244C-AAFD-787747A59D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 y="4397829"/>
            <a:ext cx="5094519" cy="2459131"/>
          </a:xfrm>
          <a:prstGeom prst="rect">
            <a:avLst/>
          </a:prstGeom>
        </p:spPr>
      </p:pic>
      <p:grpSp>
        <p:nvGrpSpPr>
          <p:cNvPr id="16" name="Group 15">
            <a:extLst>
              <a:ext uri="{FF2B5EF4-FFF2-40B4-BE49-F238E27FC236}">
                <a16:creationId xmlns:a16="http://schemas.microsoft.com/office/drawing/2014/main" id="{BEA80821-CB4C-8E49-986A-C2545B2D8764}"/>
              </a:ext>
            </a:extLst>
          </p:cNvPr>
          <p:cNvGrpSpPr/>
          <p:nvPr userDrawn="1"/>
        </p:nvGrpSpPr>
        <p:grpSpPr>
          <a:xfrm flipH="1">
            <a:off x="10344642" y="6178622"/>
            <a:ext cx="1847358" cy="678338"/>
            <a:chOff x="0" y="6194352"/>
            <a:chExt cx="1847358" cy="678338"/>
          </a:xfrm>
        </p:grpSpPr>
        <p:pic>
          <p:nvPicPr>
            <p:cNvPr id="17" name="Picture 16" descr="Icon&#10;&#10;Description automatically generated">
              <a:extLst>
                <a:ext uri="{FF2B5EF4-FFF2-40B4-BE49-F238E27FC236}">
                  <a16:creationId xmlns:a16="http://schemas.microsoft.com/office/drawing/2014/main" id="{B044BD1D-BD00-8842-AF13-BE16D2E86E47}"/>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18" name="Picture 17" descr="A picture containing text, sign, tableware, plate&#10;&#10;Description automatically generated">
              <a:extLst>
                <a:ext uri="{FF2B5EF4-FFF2-40B4-BE49-F238E27FC236}">
                  <a16:creationId xmlns:a16="http://schemas.microsoft.com/office/drawing/2014/main" id="{B66AEE03-6B1A-8348-9EC2-B08B1A00E7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9" name="Picture 18" descr="Shape, arrow&#10;&#10;Description automatically generated">
              <a:extLst>
                <a:ext uri="{FF2B5EF4-FFF2-40B4-BE49-F238E27FC236}">
                  <a16:creationId xmlns:a16="http://schemas.microsoft.com/office/drawing/2014/main" id="{AD717BBE-5E5B-F245-BF7C-DFA11020D21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594302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356632" y="-2"/>
            <a:ext cx="5495430" cy="6892757"/>
          </a:xfrm>
          <a:prstGeom prst="rect">
            <a:avLst/>
          </a:prstGeom>
          <a:solidFill>
            <a:srgbClr val="F16A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marL="0">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A5A06ABD-A133-8D42-8B38-636B873ACE6A}"/>
              </a:ext>
            </a:extLst>
          </p:cNvPr>
          <p:cNvSpPr/>
          <p:nvPr userDrawn="1"/>
        </p:nvSpPr>
        <p:spPr>
          <a:xfrm>
            <a:off x="1802710" y="129286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1" name="Group 10">
            <a:extLst>
              <a:ext uri="{FF2B5EF4-FFF2-40B4-BE49-F238E27FC236}">
                <a16:creationId xmlns:a16="http://schemas.microsoft.com/office/drawing/2014/main" id="{7917C5DB-B011-C042-9344-55812DFBF30F}"/>
              </a:ext>
            </a:extLst>
          </p:cNvPr>
          <p:cNvGrpSpPr/>
          <p:nvPr userDrawn="1"/>
        </p:nvGrpSpPr>
        <p:grpSpPr>
          <a:xfrm rot="16200000">
            <a:off x="-249725" y="518783"/>
            <a:ext cx="2110356" cy="1072793"/>
            <a:chOff x="10857600" y="6178622"/>
            <a:chExt cx="1334400" cy="678338"/>
          </a:xfrm>
        </p:grpSpPr>
        <p:pic>
          <p:nvPicPr>
            <p:cNvPr id="9" name="Picture 8" descr="Icon&#10;&#10;Description automatically generated">
              <a:extLst>
                <a:ext uri="{FF2B5EF4-FFF2-40B4-BE49-F238E27FC236}">
                  <a16:creationId xmlns:a16="http://schemas.microsoft.com/office/drawing/2014/main" id="{7D7496F3-BE21-1A46-A32D-6A987674CDCC}"/>
                </a:ext>
              </a:extLst>
            </p:cNvPr>
            <p:cNvPicPr>
              <a:picLocks noChangeAspect="1"/>
            </p:cNvPicPr>
            <p:nvPr userDrawn="1"/>
          </p:nvPicPr>
          <p:blipFill>
            <a:blip r:embed="rId2"/>
            <a:stretch>
              <a:fillRect/>
            </a:stretch>
          </p:blipFill>
          <p:spPr>
            <a:xfrm>
              <a:off x="11133132" y="6178622"/>
              <a:ext cx="1058868" cy="678338"/>
            </a:xfrm>
            <a:prstGeom prst="rect">
              <a:avLst/>
            </a:prstGeom>
          </p:spPr>
        </p:pic>
        <p:pic>
          <p:nvPicPr>
            <p:cNvPr id="10" name="Picture 9" descr="A picture containing text, sign, tableware, plate&#10;&#10;Description automatically generated">
              <a:extLst>
                <a:ext uri="{FF2B5EF4-FFF2-40B4-BE49-F238E27FC236}">
                  <a16:creationId xmlns:a16="http://schemas.microsoft.com/office/drawing/2014/main" id="{DF4E5495-818D-B34E-B12A-6F12271995A6}"/>
                </a:ext>
              </a:extLst>
            </p:cNvPr>
            <p:cNvPicPr>
              <a:picLocks noChangeAspect="1"/>
            </p:cNvPicPr>
            <p:nvPr userDrawn="1"/>
          </p:nvPicPr>
          <p:blipFill>
            <a:blip r:embed="rId3"/>
            <a:stretch>
              <a:fillRect/>
            </a:stretch>
          </p:blipFill>
          <p:spPr>
            <a:xfrm>
              <a:off x="10857600" y="6218244"/>
              <a:ext cx="1080400" cy="315277"/>
            </a:xfrm>
            <a:prstGeom prst="rect">
              <a:avLst/>
            </a:prstGeom>
          </p:spPr>
        </p:pic>
      </p:grpSp>
      <p:pic>
        <p:nvPicPr>
          <p:cNvPr id="12" name="Picture 11" descr="Icon&#10;&#10;Description automatically generated">
            <a:extLst>
              <a:ext uri="{FF2B5EF4-FFF2-40B4-BE49-F238E27FC236}">
                <a16:creationId xmlns:a16="http://schemas.microsoft.com/office/drawing/2014/main" id="{E9A76732-EF55-8940-A879-30483FA74C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78590" y="5092700"/>
            <a:ext cx="1503480" cy="1498600"/>
          </a:xfrm>
          <a:prstGeom prst="rect">
            <a:avLst/>
          </a:prstGeom>
        </p:spPr>
      </p:pic>
      <p:pic>
        <p:nvPicPr>
          <p:cNvPr id="13" name="Picture 12" descr="Shape, arrow&#10;&#10;Description automatically generated">
            <a:extLst>
              <a:ext uri="{FF2B5EF4-FFF2-40B4-BE49-F238E27FC236}">
                <a16:creationId xmlns:a16="http://schemas.microsoft.com/office/drawing/2014/main" id="{8C44AF92-2018-AC44-AB36-A160C74C6B7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750997" y="1994897"/>
            <a:ext cx="670185" cy="432718"/>
          </a:xfrm>
          <a:prstGeom prst="rect">
            <a:avLst/>
          </a:prstGeom>
        </p:spPr>
      </p:pic>
    </p:spTree>
    <p:extLst>
      <p:ext uri="{BB962C8B-B14F-4D97-AF65-F5344CB8AC3E}">
        <p14:creationId xmlns:p14="http://schemas.microsoft.com/office/powerpoint/2010/main" val="144705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844936-ECD0-7946-A4A6-D39AC5FF1416}"/>
              </a:ext>
            </a:extLst>
          </p:cNvPr>
          <p:cNvSpPr/>
          <p:nvPr userDrawn="1"/>
        </p:nvSpPr>
        <p:spPr>
          <a:xfrm flipV="1">
            <a:off x="1356632" y="-2"/>
            <a:ext cx="5495430" cy="6892757"/>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1" name="Picture Placeholder 17">
            <a:extLst>
              <a:ext uri="{FF2B5EF4-FFF2-40B4-BE49-F238E27FC236}">
                <a16:creationId xmlns:a16="http://schemas.microsoft.com/office/drawing/2014/main" id="{1A2B4C28-E311-7845-9CA1-D79C24001503}"/>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0AF8FF80-8C6E-AD48-A36D-FDE3906ED829}"/>
              </a:ext>
            </a:extLst>
          </p:cNvPr>
          <p:cNvSpPr>
            <a:spLocks noGrp="1"/>
          </p:cNvSpPr>
          <p:nvPr>
            <p:ph type="body" sz="quarter" idx="18" hasCustomPrompt="1"/>
          </p:nvPr>
        </p:nvSpPr>
        <p:spPr>
          <a:xfrm>
            <a:off x="1802710" y="1773241"/>
            <a:ext cx="4621841" cy="4525954"/>
          </a:xfrm>
        </p:spPr>
        <p:txBody>
          <a:bodyPr/>
          <a:lstStyle>
            <a:lvl1pPr marL="0">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Rectangle 14">
            <a:extLst>
              <a:ext uri="{FF2B5EF4-FFF2-40B4-BE49-F238E27FC236}">
                <a16:creationId xmlns:a16="http://schemas.microsoft.com/office/drawing/2014/main" id="{F7228F1F-3D21-1843-8D4B-CFC69EACD280}"/>
              </a:ext>
            </a:extLst>
          </p:cNvPr>
          <p:cNvSpPr/>
          <p:nvPr userDrawn="1"/>
        </p:nvSpPr>
        <p:spPr>
          <a:xfrm>
            <a:off x="1802710" y="129286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23">
            <a:extLst>
              <a:ext uri="{FF2B5EF4-FFF2-40B4-BE49-F238E27FC236}">
                <a16:creationId xmlns:a16="http://schemas.microsoft.com/office/drawing/2014/main" id="{68AEDD00-20B7-824C-8CD6-692A2CB2DF24}"/>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7" name="Group 16">
            <a:extLst>
              <a:ext uri="{FF2B5EF4-FFF2-40B4-BE49-F238E27FC236}">
                <a16:creationId xmlns:a16="http://schemas.microsoft.com/office/drawing/2014/main" id="{584CBA04-E6A4-4346-A7BE-6E87E6D8A074}"/>
              </a:ext>
            </a:extLst>
          </p:cNvPr>
          <p:cNvGrpSpPr/>
          <p:nvPr userDrawn="1"/>
        </p:nvGrpSpPr>
        <p:grpSpPr>
          <a:xfrm rot="16200000">
            <a:off x="-249725" y="518783"/>
            <a:ext cx="2110356" cy="1072793"/>
            <a:chOff x="10857600" y="6178622"/>
            <a:chExt cx="1334400" cy="678338"/>
          </a:xfrm>
        </p:grpSpPr>
        <p:pic>
          <p:nvPicPr>
            <p:cNvPr id="21" name="Picture 20" descr="Icon&#10;&#10;Description automatically generated">
              <a:extLst>
                <a:ext uri="{FF2B5EF4-FFF2-40B4-BE49-F238E27FC236}">
                  <a16:creationId xmlns:a16="http://schemas.microsoft.com/office/drawing/2014/main" id="{13486796-A2D3-0146-ABC4-5DD6C08B6E52}"/>
                </a:ext>
              </a:extLst>
            </p:cNvPr>
            <p:cNvPicPr>
              <a:picLocks noChangeAspect="1"/>
            </p:cNvPicPr>
            <p:nvPr userDrawn="1"/>
          </p:nvPicPr>
          <p:blipFill>
            <a:blip r:embed="rId2"/>
            <a:stretch>
              <a:fillRect/>
            </a:stretch>
          </p:blipFill>
          <p:spPr>
            <a:xfrm>
              <a:off x="11133132" y="6178622"/>
              <a:ext cx="1058868" cy="678338"/>
            </a:xfrm>
            <a:prstGeom prst="rect">
              <a:avLst/>
            </a:prstGeom>
          </p:spPr>
        </p:pic>
        <p:pic>
          <p:nvPicPr>
            <p:cNvPr id="22" name="Picture 21" descr="A picture containing text, sign, tableware, plate&#10;&#10;Description automatically generated">
              <a:extLst>
                <a:ext uri="{FF2B5EF4-FFF2-40B4-BE49-F238E27FC236}">
                  <a16:creationId xmlns:a16="http://schemas.microsoft.com/office/drawing/2014/main" id="{441A6AF4-628E-8C41-855E-B9E1ABB3E109}"/>
                </a:ext>
              </a:extLst>
            </p:cNvPr>
            <p:cNvPicPr>
              <a:picLocks noChangeAspect="1"/>
            </p:cNvPicPr>
            <p:nvPr userDrawn="1"/>
          </p:nvPicPr>
          <p:blipFill>
            <a:blip r:embed="rId3"/>
            <a:stretch>
              <a:fillRect/>
            </a:stretch>
          </p:blipFill>
          <p:spPr>
            <a:xfrm>
              <a:off x="10857600" y="6218244"/>
              <a:ext cx="1080400" cy="315277"/>
            </a:xfrm>
            <a:prstGeom prst="rect">
              <a:avLst/>
            </a:prstGeom>
          </p:spPr>
        </p:pic>
      </p:grpSp>
      <p:pic>
        <p:nvPicPr>
          <p:cNvPr id="23" name="Picture 22" descr="Icon&#10;&#10;Description automatically generated">
            <a:extLst>
              <a:ext uri="{FF2B5EF4-FFF2-40B4-BE49-F238E27FC236}">
                <a16:creationId xmlns:a16="http://schemas.microsoft.com/office/drawing/2014/main" id="{B3B43833-0480-1744-8E52-D4E703F9772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78590" y="5092700"/>
            <a:ext cx="1503480" cy="1498600"/>
          </a:xfrm>
          <a:prstGeom prst="rect">
            <a:avLst/>
          </a:prstGeom>
        </p:spPr>
      </p:pic>
      <p:pic>
        <p:nvPicPr>
          <p:cNvPr id="24" name="Picture 23" descr="Shape, arrow&#10;&#10;Description automatically generated">
            <a:extLst>
              <a:ext uri="{FF2B5EF4-FFF2-40B4-BE49-F238E27FC236}">
                <a16:creationId xmlns:a16="http://schemas.microsoft.com/office/drawing/2014/main" id="{2122DB33-AF00-E849-A7F5-FC607A91BB1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750997" y="1994897"/>
            <a:ext cx="670185" cy="432718"/>
          </a:xfrm>
          <a:prstGeom prst="rect">
            <a:avLst/>
          </a:prstGeom>
        </p:spPr>
      </p:pic>
    </p:spTree>
    <p:extLst>
      <p:ext uri="{BB962C8B-B14F-4D97-AF65-F5344CB8AC3E}">
        <p14:creationId xmlns:p14="http://schemas.microsoft.com/office/powerpoint/2010/main" val="3135426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 Cya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844936-ECD0-7946-A4A6-D39AC5FF1416}"/>
              </a:ext>
            </a:extLst>
          </p:cNvPr>
          <p:cNvSpPr/>
          <p:nvPr userDrawn="1"/>
        </p:nvSpPr>
        <p:spPr>
          <a:xfrm flipV="1">
            <a:off x="1356632" y="-2"/>
            <a:ext cx="5495430" cy="6892757"/>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1" name="Picture Placeholder 17">
            <a:extLst>
              <a:ext uri="{FF2B5EF4-FFF2-40B4-BE49-F238E27FC236}">
                <a16:creationId xmlns:a16="http://schemas.microsoft.com/office/drawing/2014/main" id="{1A2B4C28-E311-7845-9CA1-D79C24001503}"/>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0AF8FF80-8C6E-AD48-A36D-FDE3906ED829}"/>
              </a:ext>
            </a:extLst>
          </p:cNvPr>
          <p:cNvSpPr>
            <a:spLocks noGrp="1"/>
          </p:cNvSpPr>
          <p:nvPr>
            <p:ph type="body" sz="quarter" idx="18" hasCustomPrompt="1"/>
          </p:nvPr>
        </p:nvSpPr>
        <p:spPr>
          <a:xfrm>
            <a:off x="1802710" y="1773241"/>
            <a:ext cx="4621841" cy="4525954"/>
          </a:xfrm>
        </p:spPr>
        <p:txBody>
          <a:bodyPr/>
          <a:lstStyle>
            <a:lvl1pPr marL="0">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Rectangle 14">
            <a:extLst>
              <a:ext uri="{FF2B5EF4-FFF2-40B4-BE49-F238E27FC236}">
                <a16:creationId xmlns:a16="http://schemas.microsoft.com/office/drawing/2014/main" id="{F7228F1F-3D21-1843-8D4B-CFC69EACD280}"/>
              </a:ext>
            </a:extLst>
          </p:cNvPr>
          <p:cNvSpPr/>
          <p:nvPr userDrawn="1"/>
        </p:nvSpPr>
        <p:spPr>
          <a:xfrm>
            <a:off x="1802710" y="129286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23">
            <a:extLst>
              <a:ext uri="{FF2B5EF4-FFF2-40B4-BE49-F238E27FC236}">
                <a16:creationId xmlns:a16="http://schemas.microsoft.com/office/drawing/2014/main" id="{68AEDD00-20B7-824C-8CD6-692A2CB2DF24}"/>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7" name="Group 16">
            <a:extLst>
              <a:ext uri="{FF2B5EF4-FFF2-40B4-BE49-F238E27FC236}">
                <a16:creationId xmlns:a16="http://schemas.microsoft.com/office/drawing/2014/main" id="{584CBA04-E6A4-4346-A7BE-6E87E6D8A074}"/>
              </a:ext>
            </a:extLst>
          </p:cNvPr>
          <p:cNvGrpSpPr/>
          <p:nvPr userDrawn="1"/>
        </p:nvGrpSpPr>
        <p:grpSpPr>
          <a:xfrm rot="16200000">
            <a:off x="-249725" y="518783"/>
            <a:ext cx="2110356" cy="1072793"/>
            <a:chOff x="10857600" y="6178622"/>
            <a:chExt cx="1334400" cy="678338"/>
          </a:xfrm>
        </p:grpSpPr>
        <p:pic>
          <p:nvPicPr>
            <p:cNvPr id="21" name="Picture 20" descr="Icon&#10;&#10;Description automatically generated">
              <a:extLst>
                <a:ext uri="{FF2B5EF4-FFF2-40B4-BE49-F238E27FC236}">
                  <a16:creationId xmlns:a16="http://schemas.microsoft.com/office/drawing/2014/main" id="{13486796-A2D3-0146-ABC4-5DD6C08B6E52}"/>
                </a:ext>
              </a:extLst>
            </p:cNvPr>
            <p:cNvPicPr>
              <a:picLocks noChangeAspect="1"/>
            </p:cNvPicPr>
            <p:nvPr userDrawn="1"/>
          </p:nvPicPr>
          <p:blipFill>
            <a:blip r:embed="rId2"/>
            <a:stretch>
              <a:fillRect/>
            </a:stretch>
          </p:blipFill>
          <p:spPr>
            <a:xfrm>
              <a:off x="11133132" y="6178622"/>
              <a:ext cx="1058868" cy="678338"/>
            </a:xfrm>
            <a:prstGeom prst="rect">
              <a:avLst/>
            </a:prstGeom>
          </p:spPr>
        </p:pic>
        <p:pic>
          <p:nvPicPr>
            <p:cNvPr id="22" name="Picture 21" descr="A picture containing text, sign, tableware, plate&#10;&#10;Description automatically generated">
              <a:extLst>
                <a:ext uri="{FF2B5EF4-FFF2-40B4-BE49-F238E27FC236}">
                  <a16:creationId xmlns:a16="http://schemas.microsoft.com/office/drawing/2014/main" id="{441A6AF4-628E-8C41-855E-B9E1ABB3E109}"/>
                </a:ext>
              </a:extLst>
            </p:cNvPr>
            <p:cNvPicPr>
              <a:picLocks noChangeAspect="1"/>
            </p:cNvPicPr>
            <p:nvPr userDrawn="1"/>
          </p:nvPicPr>
          <p:blipFill>
            <a:blip r:embed="rId3"/>
            <a:stretch>
              <a:fillRect/>
            </a:stretch>
          </p:blipFill>
          <p:spPr>
            <a:xfrm>
              <a:off x="10857600" y="6218244"/>
              <a:ext cx="1080400" cy="315277"/>
            </a:xfrm>
            <a:prstGeom prst="rect">
              <a:avLst/>
            </a:prstGeom>
          </p:spPr>
        </p:pic>
      </p:grpSp>
      <p:pic>
        <p:nvPicPr>
          <p:cNvPr id="23" name="Picture 22" descr="Icon&#10;&#10;Description automatically generated">
            <a:extLst>
              <a:ext uri="{FF2B5EF4-FFF2-40B4-BE49-F238E27FC236}">
                <a16:creationId xmlns:a16="http://schemas.microsoft.com/office/drawing/2014/main" id="{B3B43833-0480-1744-8E52-D4E703F9772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78590" y="5092700"/>
            <a:ext cx="1503480" cy="1498600"/>
          </a:xfrm>
          <a:prstGeom prst="rect">
            <a:avLst/>
          </a:prstGeom>
        </p:spPr>
      </p:pic>
      <p:pic>
        <p:nvPicPr>
          <p:cNvPr id="12" name="Picture 11" descr="Shape, arrow&#10;&#10;Description automatically generated">
            <a:extLst>
              <a:ext uri="{FF2B5EF4-FFF2-40B4-BE49-F238E27FC236}">
                <a16:creationId xmlns:a16="http://schemas.microsoft.com/office/drawing/2014/main" id="{9F47A402-73D9-3E45-BDEC-D708F87285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750997" y="1994897"/>
            <a:ext cx="670185" cy="432718"/>
          </a:xfrm>
          <a:prstGeom prst="rect">
            <a:avLst/>
          </a:prstGeom>
        </p:spPr>
      </p:pic>
    </p:spTree>
    <p:extLst>
      <p:ext uri="{BB962C8B-B14F-4D97-AF65-F5344CB8AC3E}">
        <p14:creationId xmlns:p14="http://schemas.microsoft.com/office/powerpoint/2010/main" val="616451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78662" y="1196104"/>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2325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308112" y="2701190"/>
            <a:ext cx="4914900" cy="1472928"/>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A4B8"/>
              </a:solidFill>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308112" y="2695778"/>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278662" y="367521"/>
            <a:ext cx="11696699"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A8D1AB74-CCCC-EB47-A38B-794D94D5369E}"/>
              </a:ext>
            </a:extLst>
          </p:cNvPr>
          <p:cNvGrpSpPr/>
          <p:nvPr userDrawn="1"/>
        </p:nvGrpSpPr>
        <p:grpSpPr>
          <a:xfrm>
            <a:off x="0" y="6194352"/>
            <a:ext cx="1847358" cy="678338"/>
            <a:chOff x="0" y="6194352"/>
            <a:chExt cx="1847358" cy="678338"/>
          </a:xfrm>
        </p:grpSpPr>
        <p:pic>
          <p:nvPicPr>
            <p:cNvPr id="15" name="Picture 14" descr="Icon&#10;&#10;Description automatically generated">
              <a:extLst>
                <a:ext uri="{FF2B5EF4-FFF2-40B4-BE49-F238E27FC236}">
                  <a16:creationId xmlns:a16="http://schemas.microsoft.com/office/drawing/2014/main" id="{E80F53CF-5054-1C4E-819A-14247B842E8B}"/>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8C62A63C-F6A0-CE46-8CED-0DB0593E51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079356EA-851D-EB4C-8C67-8629E6AA88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660567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8DCA0B9-F2DF-424D-9359-6F6A4E38935B}"/>
              </a:ext>
            </a:extLst>
          </p:cNvPr>
          <p:cNvSpPr>
            <a:spLocks noGrp="1"/>
          </p:cNvSpPr>
          <p:nvPr>
            <p:ph type="pic" sz="quarter" idx="10" hasCustomPrompt="1"/>
          </p:nvPr>
        </p:nvSpPr>
        <p:spPr>
          <a:xfrm>
            <a:off x="241300" y="228601"/>
            <a:ext cx="11696700" cy="5626583"/>
          </a:xfrm>
          <a:custGeom>
            <a:avLst/>
            <a:gdLst>
              <a:gd name="connsiteX0" fmla="*/ 0 w 11696700"/>
              <a:gd name="connsiteY0" fmla="*/ 0 h 5626583"/>
              <a:gd name="connsiteX1" fmla="*/ 11696700 w 11696700"/>
              <a:gd name="connsiteY1" fmla="*/ 0 h 5626583"/>
              <a:gd name="connsiteX2" fmla="*/ 11696700 w 11696700"/>
              <a:gd name="connsiteY2" fmla="*/ 757264 h 5626583"/>
              <a:gd name="connsiteX3" fmla="*/ 5956300 w 11696700"/>
              <a:gd name="connsiteY3" fmla="*/ 757264 h 5626583"/>
              <a:gd name="connsiteX4" fmla="*/ 5956300 w 11696700"/>
              <a:gd name="connsiteY4" fmla="*/ 3182964 h 5626583"/>
              <a:gd name="connsiteX5" fmla="*/ 11696700 w 11696700"/>
              <a:gd name="connsiteY5" fmla="*/ 3182964 h 5626583"/>
              <a:gd name="connsiteX6" fmla="*/ 11696700 w 11696700"/>
              <a:gd name="connsiteY6" fmla="*/ 5626583 h 5626583"/>
              <a:gd name="connsiteX7" fmla="*/ 0 w 11696700"/>
              <a:gd name="connsiteY7" fmla="*/ 5626583 h 562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626583">
                <a:moveTo>
                  <a:pt x="0" y="0"/>
                </a:moveTo>
                <a:lnTo>
                  <a:pt x="11696700" y="0"/>
                </a:lnTo>
                <a:lnTo>
                  <a:pt x="11696700" y="757264"/>
                </a:lnTo>
                <a:lnTo>
                  <a:pt x="5956300" y="757264"/>
                </a:lnTo>
                <a:lnTo>
                  <a:pt x="5956300" y="3182964"/>
                </a:lnTo>
                <a:lnTo>
                  <a:pt x="11696700" y="3182964"/>
                </a:lnTo>
                <a:lnTo>
                  <a:pt x="11696700" y="5626583"/>
                </a:lnTo>
                <a:lnTo>
                  <a:pt x="0" y="5626583"/>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0" name="Group 9">
            <a:extLst>
              <a:ext uri="{FF2B5EF4-FFF2-40B4-BE49-F238E27FC236}">
                <a16:creationId xmlns:a16="http://schemas.microsoft.com/office/drawing/2014/main" id="{9078939E-53A7-7C46-A3FB-F41C3E275034}"/>
              </a:ext>
            </a:extLst>
          </p:cNvPr>
          <p:cNvGrpSpPr/>
          <p:nvPr userDrawn="1"/>
        </p:nvGrpSpPr>
        <p:grpSpPr>
          <a:xfrm>
            <a:off x="0" y="6194352"/>
            <a:ext cx="1847358" cy="678338"/>
            <a:chOff x="0" y="6194352"/>
            <a:chExt cx="1847358" cy="678338"/>
          </a:xfrm>
        </p:grpSpPr>
        <p:pic>
          <p:nvPicPr>
            <p:cNvPr id="12" name="Picture 11" descr="Icon&#10;&#10;Description automatically generated">
              <a:extLst>
                <a:ext uri="{FF2B5EF4-FFF2-40B4-BE49-F238E27FC236}">
                  <a16:creationId xmlns:a16="http://schemas.microsoft.com/office/drawing/2014/main" id="{B479D729-D1DB-E946-AF20-87B3F2F50129}"/>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3" name="Picture 12" descr="A picture containing text, sign, tableware, plate&#10;&#10;Description automatically generated">
              <a:extLst>
                <a:ext uri="{FF2B5EF4-FFF2-40B4-BE49-F238E27FC236}">
                  <a16:creationId xmlns:a16="http://schemas.microsoft.com/office/drawing/2014/main" id="{F24F8544-7979-414F-8FEE-DBFFA852BA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6" name="Picture 15" descr="Shape, arrow&#10;&#10;Description automatically generated">
              <a:extLst>
                <a:ext uri="{FF2B5EF4-FFF2-40B4-BE49-F238E27FC236}">
                  <a16:creationId xmlns:a16="http://schemas.microsoft.com/office/drawing/2014/main" id="{0820B313-390C-C84F-8FE3-BD7DB1AD9F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563063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4B8"/>
              </a:solidFill>
            </a:endParaRPr>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marL="0">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12" name="Group 11">
            <a:extLst>
              <a:ext uri="{FF2B5EF4-FFF2-40B4-BE49-F238E27FC236}">
                <a16:creationId xmlns:a16="http://schemas.microsoft.com/office/drawing/2014/main" id="{2DF4D1E5-2D47-6348-99C8-109BA22F6F73}"/>
              </a:ext>
            </a:extLst>
          </p:cNvPr>
          <p:cNvGrpSpPr/>
          <p:nvPr userDrawn="1"/>
        </p:nvGrpSpPr>
        <p:grpSpPr>
          <a:xfrm>
            <a:off x="0" y="6194352"/>
            <a:ext cx="1847358" cy="678338"/>
            <a:chOff x="0" y="6194352"/>
            <a:chExt cx="1847358" cy="678338"/>
          </a:xfrm>
        </p:grpSpPr>
        <p:pic>
          <p:nvPicPr>
            <p:cNvPr id="16" name="Picture 15" descr="Icon&#10;&#10;Description automatically generated">
              <a:extLst>
                <a:ext uri="{FF2B5EF4-FFF2-40B4-BE49-F238E27FC236}">
                  <a16:creationId xmlns:a16="http://schemas.microsoft.com/office/drawing/2014/main" id="{E08A2C95-1C3E-214F-85EE-69CA5277032F}"/>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B618ED1F-AF4D-CE44-BE2B-89F590B006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195D53AA-68A6-1745-8462-2D08390803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90046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144748" cy="4955203"/>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Students as Digital Civic Engagers</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1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12" name="Group 11">
            <a:extLst>
              <a:ext uri="{FF2B5EF4-FFF2-40B4-BE49-F238E27FC236}">
                <a16:creationId xmlns:a16="http://schemas.microsoft.com/office/drawing/2014/main" id="{16894C2A-BA2E-E046-BFD5-CAF25C81657E}"/>
              </a:ext>
            </a:extLst>
          </p:cNvPr>
          <p:cNvGrpSpPr/>
          <p:nvPr userDrawn="1"/>
        </p:nvGrpSpPr>
        <p:grpSpPr>
          <a:xfrm>
            <a:off x="0" y="6194352"/>
            <a:ext cx="1847358" cy="678338"/>
            <a:chOff x="0" y="6194352"/>
            <a:chExt cx="1847358" cy="678338"/>
          </a:xfrm>
        </p:grpSpPr>
        <p:pic>
          <p:nvPicPr>
            <p:cNvPr id="16" name="Picture 15" descr="Icon&#10;&#10;Description automatically generated">
              <a:extLst>
                <a:ext uri="{FF2B5EF4-FFF2-40B4-BE49-F238E27FC236}">
                  <a16:creationId xmlns:a16="http://schemas.microsoft.com/office/drawing/2014/main" id="{B42D5810-14E0-3848-9004-C1D9714F241A}"/>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402D2FBA-F3AD-3C45-A2AE-7F67357A60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530C8566-260F-DA49-A19B-DC1844BE23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920791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F16A4C"/>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996481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box - Solid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7" name="Group 16">
            <a:extLst>
              <a:ext uri="{FF2B5EF4-FFF2-40B4-BE49-F238E27FC236}">
                <a16:creationId xmlns:a16="http://schemas.microsoft.com/office/drawing/2014/main" id="{E5910765-0334-D642-A76E-7C47D9A99B53}"/>
              </a:ext>
            </a:extLst>
          </p:cNvPr>
          <p:cNvGrpSpPr/>
          <p:nvPr userDrawn="1"/>
        </p:nvGrpSpPr>
        <p:grpSpPr>
          <a:xfrm>
            <a:off x="0" y="6194352"/>
            <a:ext cx="1847358" cy="678338"/>
            <a:chOff x="0" y="6194352"/>
            <a:chExt cx="1847358" cy="678338"/>
          </a:xfrm>
        </p:grpSpPr>
        <p:pic>
          <p:nvPicPr>
            <p:cNvPr id="18" name="Picture 17" descr="Icon&#10;&#10;Description automatically generated">
              <a:extLst>
                <a:ext uri="{FF2B5EF4-FFF2-40B4-BE49-F238E27FC236}">
                  <a16:creationId xmlns:a16="http://schemas.microsoft.com/office/drawing/2014/main" id="{FBB1BBB2-EB1E-694D-9FA2-D4BC0C0385F8}"/>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9" name="Picture 18" descr="A picture containing text, sign, tableware, plate&#10;&#10;Description automatically generated">
              <a:extLst>
                <a:ext uri="{FF2B5EF4-FFF2-40B4-BE49-F238E27FC236}">
                  <a16:creationId xmlns:a16="http://schemas.microsoft.com/office/drawing/2014/main" id="{187B90C6-8C6A-784A-B284-0B2EEB5391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0" name="Picture 19" descr="Shape, arrow&#10;&#10;Description automatically generated">
              <a:extLst>
                <a:ext uri="{FF2B5EF4-FFF2-40B4-BE49-F238E27FC236}">
                  <a16:creationId xmlns:a16="http://schemas.microsoft.com/office/drawing/2014/main" id="{AB56D358-1A45-8D4C-B39C-FB8A59C91C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284701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FBE982-3AF6-8F4D-A647-DFBB8E54317E}"/>
              </a:ext>
            </a:extLst>
          </p:cNvPr>
          <p:cNvSpPr/>
          <p:nvPr userDrawn="1"/>
        </p:nvSpPr>
        <p:spPr>
          <a:xfrm>
            <a:off x="241300" y="228600"/>
            <a:ext cx="11696700" cy="5695317"/>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7">
            <a:extLst>
              <a:ext uri="{FF2B5EF4-FFF2-40B4-BE49-F238E27FC236}">
                <a16:creationId xmlns:a16="http://schemas.microsoft.com/office/drawing/2014/main" id="{390004AB-C3EE-2A4F-806E-4DF57FF16DE3}"/>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6A928543-2BE2-054D-AA4F-C7296F2E7D3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C1BA3755-F824-FF4E-B9F1-7E513F69B2A0}"/>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5FC27023-65AA-C04F-9B95-950F2509303E}"/>
              </a:ext>
            </a:extLst>
          </p:cNvPr>
          <p:cNvGrpSpPr/>
          <p:nvPr userDrawn="1"/>
        </p:nvGrpSpPr>
        <p:grpSpPr>
          <a:xfrm>
            <a:off x="0" y="6194352"/>
            <a:ext cx="1847358" cy="678338"/>
            <a:chOff x="0" y="6194352"/>
            <a:chExt cx="1847358" cy="678338"/>
          </a:xfrm>
        </p:grpSpPr>
        <p:pic>
          <p:nvPicPr>
            <p:cNvPr id="25" name="Picture 24" descr="Icon&#10;&#10;Description automatically generated">
              <a:extLst>
                <a:ext uri="{FF2B5EF4-FFF2-40B4-BE49-F238E27FC236}">
                  <a16:creationId xmlns:a16="http://schemas.microsoft.com/office/drawing/2014/main" id="{48C0371B-3AB4-8543-AAD8-75C3381C5ACB}"/>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26" name="Picture 25" descr="A picture containing text, sign, tableware, plate&#10;&#10;Description automatically generated">
              <a:extLst>
                <a:ext uri="{FF2B5EF4-FFF2-40B4-BE49-F238E27FC236}">
                  <a16:creationId xmlns:a16="http://schemas.microsoft.com/office/drawing/2014/main" id="{F93B520D-1797-9444-870A-5F1B2DF7AF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7" name="Picture 26" descr="Shape, arrow&#10;&#10;Description automatically generated">
              <a:extLst>
                <a:ext uri="{FF2B5EF4-FFF2-40B4-BE49-F238E27FC236}">
                  <a16:creationId xmlns:a16="http://schemas.microsoft.com/office/drawing/2014/main" id="{71B33C6C-8605-BD4F-ABA1-F013DDFEBF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092935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ox - Solid Cya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FBE982-3AF6-8F4D-A647-DFBB8E54317E}"/>
              </a:ext>
            </a:extLst>
          </p:cNvPr>
          <p:cNvSpPr/>
          <p:nvPr userDrawn="1"/>
        </p:nvSpPr>
        <p:spPr>
          <a:xfrm>
            <a:off x="241300" y="228600"/>
            <a:ext cx="11696700" cy="5695317"/>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7">
            <a:extLst>
              <a:ext uri="{FF2B5EF4-FFF2-40B4-BE49-F238E27FC236}">
                <a16:creationId xmlns:a16="http://schemas.microsoft.com/office/drawing/2014/main" id="{390004AB-C3EE-2A4F-806E-4DF57FF16DE3}"/>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6A928543-2BE2-054D-AA4F-C7296F2E7D3E}"/>
              </a:ext>
            </a:extLst>
          </p:cNvPr>
          <p:cNvSpPr/>
          <p:nvPr userDrawn="1"/>
        </p:nvSpPr>
        <p:spPr>
          <a:xfrm>
            <a:off x="818862" y="1340326"/>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C1BA3755-F824-FF4E-B9F1-7E513F69B2A0}"/>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5FC27023-65AA-C04F-9B95-950F2509303E}"/>
              </a:ext>
            </a:extLst>
          </p:cNvPr>
          <p:cNvGrpSpPr/>
          <p:nvPr userDrawn="1"/>
        </p:nvGrpSpPr>
        <p:grpSpPr>
          <a:xfrm>
            <a:off x="0" y="6194352"/>
            <a:ext cx="1847358" cy="678338"/>
            <a:chOff x="0" y="6194352"/>
            <a:chExt cx="1847358" cy="678338"/>
          </a:xfrm>
        </p:grpSpPr>
        <p:pic>
          <p:nvPicPr>
            <p:cNvPr id="25" name="Picture 24" descr="Icon&#10;&#10;Description automatically generated">
              <a:extLst>
                <a:ext uri="{FF2B5EF4-FFF2-40B4-BE49-F238E27FC236}">
                  <a16:creationId xmlns:a16="http://schemas.microsoft.com/office/drawing/2014/main" id="{48C0371B-3AB4-8543-AAD8-75C3381C5ACB}"/>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26" name="Picture 25" descr="A picture containing text, sign, tableware, plate&#10;&#10;Description automatically generated">
              <a:extLst>
                <a:ext uri="{FF2B5EF4-FFF2-40B4-BE49-F238E27FC236}">
                  <a16:creationId xmlns:a16="http://schemas.microsoft.com/office/drawing/2014/main" id="{F93B520D-1797-9444-870A-5F1B2DF7AF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7" name="Picture 26" descr="Shape, arrow&#10;&#10;Description automatically generated">
              <a:extLst>
                <a:ext uri="{FF2B5EF4-FFF2-40B4-BE49-F238E27FC236}">
                  <a16:creationId xmlns:a16="http://schemas.microsoft.com/office/drawing/2014/main" id="{71B33C6C-8605-BD4F-ABA1-F013DDFEBF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305316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grpSp>
        <p:nvGrpSpPr>
          <p:cNvPr id="15" name="Group 14">
            <a:extLst>
              <a:ext uri="{FF2B5EF4-FFF2-40B4-BE49-F238E27FC236}">
                <a16:creationId xmlns:a16="http://schemas.microsoft.com/office/drawing/2014/main" id="{50A1A219-69A0-6247-987D-A8BCE2F2777D}"/>
              </a:ext>
            </a:extLst>
          </p:cNvPr>
          <p:cNvGrpSpPr/>
          <p:nvPr userDrawn="1"/>
        </p:nvGrpSpPr>
        <p:grpSpPr>
          <a:xfrm>
            <a:off x="0" y="6194352"/>
            <a:ext cx="1847358" cy="678338"/>
            <a:chOff x="0" y="6194352"/>
            <a:chExt cx="1847358" cy="678338"/>
          </a:xfrm>
        </p:grpSpPr>
        <p:pic>
          <p:nvPicPr>
            <p:cNvPr id="16" name="Picture 15" descr="Icon&#10;&#10;Description automatically generated">
              <a:extLst>
                <a:ext uri="{FF2B5EF4-FFF2-40B4-BE49-F238E27FC236}">
                  <a16:creationId xmlns:a16="http://schemas.microsoft.com/office/drawing/2014/main" id="{6C8E22DC-1EC3-3C4C-9732-B982730628A2}"/>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7" name="Picture 16" descr="A picture containing text, sign, tableware, plate&#10;&#10;Description automatically generated">
              <a:extLst>
                <a:ext uri="{FF2B5EF4-FFF2-40B4-BE49-F238E27FC236}">
                  <a16:creationId xmlns:a16="http://schemas.microsoft.com/office/drawing/2014/main" id="{503861DE-CA38-A140-8C50-723F627F2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18" name="Picture 17" descr="Shape, arrow&#10;&#10;Description automatically generated">
              <a:extLst>
                <a:ext uri="{FF2B5EF4-FFF2-40B4-BE49-F238E27FC236}">
                  <a16:creationId xmlns:a16="http://schemas.microsoft.com/office/drawing/2014/main" id="{7843C6D1-3BAB-AA4D-9625-776F127209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983720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6" name="Group 15">
            <a:extLst>
              <a:ext uri="{FF2B5EF4-FFF2-40B4-BE49-F238E27FC236}">
                <a16:creationId xmlns:a16="http://schemas.microsoft.com/office/drawing/2014/main" id="{A85330F3-8501-3D40-BA7A-786A2C8F278D}"/>
              </a:ext>
            </a:extLst>
          </p:cNvPr>
          <p:cNvGrpSpPr/>
          <p:nvPr userDrawn="1"/>
        </p:nvGrpSpPr>
        <p:grpSpPr>
          <a:xfrm>
            <a:off x="0" y="6194352"/>
            <a:ext cx="1847358" cy="678338"/>
            <a:chOff x="0" y="6194352"/>
            <a:chExt cx="1847358" cy="678338"/>
          </a:xfrm>
        </p:grpSpPr>
        <p:pic>
          <p:nvPicPr>
            <p:cNvPr id="17" name="Picture 16" descr="Icon&#10;&#10;Description automatically generated">
              <a:extLst>
                <a:ext uri="{FF2B5EF4-FFF2-40B4-BE49-F238E27FC236}">
                  <a16:creationId xmlns:a16="http://schemas.microsoft.com/office/drawing/2014/main" id="{15E58CA0-0BD6-B54E-9C3E-71DF1B93359F}"/>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19" name="Picture 18" descr="A picture containing text, sign, tableware, plate&#10;&#10;Description automatically generated">
              <a:extLst>
                <a:ext uri="{FF2B5EF4-FFF2-40B4-BE49-F238E27FC236}">
                  <a16:creationId xmlns:a16="http://schemas.microsoft.com/office/drawing/2014/main" id="{613379ED-6BA8-F842-9DA4-8F5B75C7A8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0" name="Picture 19" descr="Shape, arrow&#10;&#10;Description automatically generated">
              <a:extLst>
                <a:ext uri="{FF2B5EF4-FFF2-40B4-BE49-F238E27FC236}">
                  <a16:creationId xmlns:a16="http://schemas.microsoft.com/office/drawing/2014/main" id="{33493391-D8C9-0D44-9AD2-DB3B4334146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8B85E0-90B8-664A-BD1F-A9AD778E0147}"/>
              </a:ext>
            </a:extLst>
          </p:cNvPr>
          <p:cNvSpPr/>
          <p:nvPr userDrawn="1"/>
        </p:nvSpPr>
        <p:spPr>
          <a:xfrm>
            <a:off x="241300" y="228600"/>
            <a:ext cx="11696700" cy="3035300"/>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grpSp>
        <p:nvGrpSpPr>
          <p:cNvPr id="22" name="Group 21">
            <a:extLst>
              <a:ext uri="{FF2B5EF4-FFF2-40B4-BE49-F238E27FC236}">
                <a16:creationId xmlns:a16="http://schemas.microsoft.com/office/drawing/2014/main" id="{6287C0FE-BE32-C948-967D-484993634C29}"/>
              </a:ext>
            </a:extLst>
          </p:cNvPr>
          <p:cNvGrpSpPr/>
          <p:nvPr userDrawn="1"/>
        </p:nvGrpSpPr>
        <p:grpSpPr>
          <a:xfrm>
            <a:off x="0" y="6194352"/>
            <a:ext cx="1847358" cy="678338"/>
            <a:chOff x="0" y="6194352"/>
            <a:chExt cx="1847358" cy="678338"/>
          </a:xfrm>
        </p:grpSpPr>
        <p:pic>
          <p:nvPicPr>
            <p:cNvPr id="23" name="Picture 22" descr="Icon&#10;&#10;Description automatically generated">
              <a:extLst>
                <a:ext uri="{FF2B5EF4-FFF2-40B4-BE49-F238E27FC236}">
                  <a16:creationId xmlns:a16="http://schemas.microsoft.com/office/drawing/2014/main" id="{26887671-9927-1F4F-ABE6-A35ED2D7E86A}"/>
                </a:ext>
              </a:extLst>
            </p:cNvPr>
            <p:cNvPicPr>
              <a:picLocks noChangeAspect="1"/>
            </p:cNvPicPr>
            <p:nvPr userDrawn="1"/>
          </p:nvPicPr>
          <p:blipFill>
            <a:blip r:embed="rId3"/>
            <a:stretch>
              <a:fillRect/>
            </a:stretch>
          </p:blipFill>
          <p:spPr>
            <a:xfrm flipH="1">
              <a:off x="0" y="6194352"/>
              <a:ext cx="1058868" cy="678338"/>
            </a:xfrm>
            <a:prstGeom prst="rect">
              <a:avLst/>
            </a:prstGeom>
          </p:spPr>
        </p:pic>
        <p:pic>
          <p:nvPicPr>
            <p:cNvPr id="24" name="Picture 23" descr="A picture containing text, sign, tableware, plate&#10;&#10;Description automatically generated">
              <a:extLst>
                <a:ext uri="{FF2B5EF4-FFF2-40B4-BE49-F238E27FC236}">
                  <a16:creationId xmlns:a16="http://schemas.microsoft.com/office/drawing/2014/main" id="{2954E9F9-85D3-254B-B09C-5312609DCC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5" name="Picture 24" descr="Shape, arrow&#10;&#10;Description automatically generated">
              <a:extLst>
                <a:ext uri="{FF2B5EF4-FFF2-40B4-BE49-F238E27FC236}">
                  <a16:creationId xmlns:a16="http://schemas.microsoft.com/office/drawing/2014/main" id="{78B4214B-D192-DD4C-B355-96FC8EA5A4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16A4C"/>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F16A4C"/>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23385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2" name="Group 1">
            <a:extLst>
              <a:ext uri="{FF2B5EF4-FFF2-40B4-BE49-F238E27FC236}">
                <a16:creationId xmlns:a16="http://schemas.microsoft.com/office/drawing/2014/main" id="{3F31FC02-BA19-E64D-AC36-9E0B1AA99D8B}"/>
              </a:ext>
            </a:extLst>
          </p:cNvPr>
          <p:cNvGrpSpPr/>
          <p:nvPr userDrawn="1"/>
        </p:nvGrpSpPr>
        <p:grpSpPr>
          <a:xfrm flipV="1">
            <a:off x="3605" y="4417659"/>
            <a:ext cx="1072793" cy="2454937"/>
            <a:chOff x="277783" y="380171"/>
            <a:chExt cx="1072793" cy="2454937"/>
          </a:xfrm>
        </p:grpSpPr>
        <p:grpSp>
          <p:nvGrpSpPr>
            <p:cNvPr id="10" name="Group 9">
              <a:extLst>
                <a:ext uri="{FF2B5EF4-FFF2-40B4-BE49-F238E27FC236}">
                  <a16:creationId xmlns:a16="http://schemas.microsoft.com/office/drawing/2014/main" id="{1D76B4D1-6A91-1A4A-98BD-18DE98739EC1}"/>
                </a:ext>
              </a:extLst>
            </p:cNvPr>
            <p:cNvGrpSpPr/>
            <p:nvPr userDrawn="1"/>
          </p:nvGrpSpPr>
          <p:grpSpPr>
            <a:xfrm rot="16200000">
              <a:off x="-203633" y="861587"/>
              <a:ext cx="2035625" cy="1072793"/>
              <a:chOff x="10793801" y="6184140"/>
              <a:chExt cx="1287147" cy="678338"/>
            </a:xfrm>
          </p:grpSpPr>
          <p:pic>
            <p:nvPicPr>
              <p:cNvPr id="11" name="Picture 10" descr="Icon&#10;&#10;Description automatically generated">
                <a:extLst>
                  <a:ext uri="{FF2B5EF4-FFF2-40B4-BE49-F238E27FC236}">
                    <a16:creationId xmlns:a16="http://schemas.microsoft.com/office/drawing/2014/main" id="{DC46EDD5-F182-2B4A-8474-B96B79E062E8}"/>
                  </a:ext>
                </a:extLst>
              </p:cNvPr>
              <p:cNvPicPr>
                <a:picLocks noChangeAspect="1"/>
              </p:cNvPicPr>
              <p:nvPr userDrawn="1"/>
            </p:nvPicPr>
            <p:blipFill>
              <a:blip r:embed="rId2"/>
              <a:stretch>
                <a:fillRect/>
              </a:stretch>
            </p:blipFill>
            <p:spPr>
              <a:xfrm rot="10800000" flipH="1">
                <a:off x="11022080" y="6184140"/>
                <a:ext cx="1058868" cy="678338"/>
              </a:xfrm>
              <a:prstGeom prst="rect">
                <a:avLst/>
              </a:prstGeom>
            </p:spPr>
          </p:pic>
          <p:pic>
            <p:nvPicPr>
              <p:cNvPr id="12" name="Picture 11" descr="A picture containing text, sign, tableware, plate&#10;&#10;Description automatically generated">
                <a:extLst>
                  <a:ext uri="{FF2B5EF4-FFF2-40B4-BE49-F238E27FC236}">
                    <a16:creationId xmlns:a16="http://schemas.microsoft.com/office/drawing/2014/main" id="{3643CF4B-FB8D-C24C-A186-C0B60EAF9FBE}"/>
                  </a:ext>
                </a:extLst>
              </p:cNvPr>
              <p:cNvPicPr>
                <a:picLocks noChangeAspect="1"/>
              </p:cNvPicPr>
              <p:nvPr userDrawn="1"/>
            </p:nvPicPr>
            <p:blipFill>
              <a:blip r:embed="rId3"/>
              <a:stretch>
                <a:fillRect/>
              </a:stretch>
            </p:blipFill>
            <p:spPr>
              <a:xfrm rot="10800000" flipV="1">
                <a:off x="10793801" y="6243157"/>
                <a:ext cx="1080400" cy="315277"/>
              </a:xfrm>
              <a:prstGeom prst="rect">
                <a:avLst/>
              </a:prstGeom>
            </p:spPr>
          </p:pic>
        </p:grpSp>
        <p:pic>
          <p:nvPicPr>
            <p:cNvPr id="15" name="Picture 14" descr="Shape, arrow&#10;&#10;Description automatically generated">
              <a:extLst>
                <a:ext uri="{FF2B5EF4-FFF2-40B4-BE49-F238E27FC236}">
                  <a16:creationId xmlns:a16="http://schemas.microsoft.com/office/drawing/2014/main" id="{FF848B53-DF02-124B-AFAC-E5E6023F64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714901" y="2283657"/>
              <a:ext cx="670185" cy="432718"/>
            </a:xfrm>
            <a:prstGeom prst="rect">
              <a:avLst/>
            </a:prstGeom>
          </p:spPr>
        </p:pic>
      </p:grpSp>
    </p:spTree>
    <p:extLst>
      <p:ext uri="{BB962C8B-B14F-4D97-AF65-F5344CB8AC3E}">
        <p14:creationId xmlns:p14="http://schemas.microsoft.com/office/powerpoint/2010/main" val="3947335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00A4B8"/>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00A4B8"/>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23385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10" name="Group 9">
            <a:extLst>
              <a:ext uri="{FF2B5EF4-FFF2-40B4-BE49-F238E27FC236}">
                <a16:creationId xmlns:a16="http://schemas.microsoft.com/office/drawing/2014/main" id="{2CB961A3-36D6-CD47-A316-175821411162}"/>
              </a:ext>
            </a:extLst>
          </p:cNvPr>
          <p:cNvGrpSpPr/>
          <p:nvPr userDrawn="1"/>
        </p:nvGrpSpPr>
        <p:grpSpPr>
          <a:xfrm flipV="1">
            <a:off x="3605" y="4417659"/>
            <a:ext cx="1072793" cy="2454937"/>
            <a:chOff x="277783" y="380171"/>
            <a:chExt cx="1072793" cy="2454937"/>
          </a:xfrm>
        </p:grpSpPr>
        <p:grpSp>
          <p:nvGrpSpPr>
            <p:cNvPr id="11" name="Group 10">
              <a:extLst>
                <a:ext uri="{FF2B5EF4-FFF2-40B4-BE49-F238E27FC236}">
                  <a16:creationId xmlns:a16="http://schemas.microsoft.com/office/drawing/2014/main" id="{6165FBBF-E965-E44E-BA7B-8AB685C92F9B}"/>
                </a:ext>
              </a:extLst>
            </p:cNvPr>
            <p:cNvGrpSpPr/>
            <p:nvPr userDrawn="1"/>
          </p:nvGrpSpPr>
          <p:grpSpPr>
            <a:xfrm rot="16200000">
              <a:off x="-203633" y="861587"/>
              <a:ext cx="2035625" cy="1072793"/>
              <a:chOff x="10793801" y="6184140"/>
              <a:chExt cx="1287147" cy="678338"/>
            </a:xfrm>
          </p:grpSpPr>
          <p:pic>
            <p:nvPicPr>
              <p:cNvPr id="13" name="Picture 12" descr="Icon&#10;&#10;Description automatically generated">
                <a:extLst>
                  <a:ext uri="{FF2B5EF4-FFF2-40B4-BE49-F238E27FC236}">
                    <a16:creationId xmlns:a16="http://schemas.microsoft.com/office/drawing/2014/main" id="{CAD929E4-B633-C848-9940-2D9E0A573297}"/>
                  </a:ext>
                </a:extLst>
              </p:cNvPr>
              <p:cNvPicPr>
                <a:picLocks noChangeAspect="1"/>
              </p:cNvPicPr>
              <p:nvPr userDrawn="1"/>
            </p:nvPicPr>
            <p:blipFill>
              <a:blip r:embed="rId2"/>
              <a:stretch>
                <a:fillRect/>
              </a:stretch>
            </p:blipFill>
            <p:spPr>
              <a:xfrm rot="10800000" flipH="1">
                <a:off x="11022080" y="6184140"/>
                <a:ext cx="1058868" cy="678338"/>
              </a:xfrm>
              <a:prstGeom prst="rect">
                <a:avLst/>
              </a:prstGeom>
            </p:spPr>
          </p:pic>
          <p:pic>
            <p:nvPicPr>
              <p:cNvPr id="15" name="Picture 14" descr="A picture containing text, sign, tableware, plate&#10;&#10;Description automatically generated">
                <a:extLst>
                  <a:ext uri="{FF2B5EF4-FFF2-40B4-BE49-F238E27FC236}">
                    <a16:creationId xmlns:a16="http://schemas.microsoft.com/office/drawing/2014/main" id="{8FBE5919-2F49-1441-AF1E-42CC58D4DDE1}"/>
                  </a:ext>
                </a:extLst>
              </p:cNvPr>
              <p:cNvPicPr>
                <a:picLocks noChangeAspect="1"/>
              </p:cNvPicPr>
              <p:nvPr userDrawn="1"/>
            </p:nvPicPr>
            <p:blipFill>
              <a:blip r:embed="rId3"/>
              <a:stretch>
                <a:fillRect/>
              </a:stretch>
            </p:blipFill>
            <p:spPr>
              <a:xfrm rot="10800000" flipV="1">
                <a:off x="10793801" y="6243157"/>
                <a:ext cx="1080400" cy="315277"/>
              </a:xfrm>
              <a:prstGeom prst="rect">
                <a:avLst/>
              </a:prstGeom>
            </p:spPr>
          </p:pic>
        </p:grpSp>
        <p:pic>
          <p:nvPicPr>
            <p:cNvPr id="12" name="Picture 11" descr="Shape, arrow&#10;&#10;Description automatically generated">
              <a:extLst>
                <a:ext uri="{FF2B5EF4-FFF2-40B4-BE49-F238E27FC236}">
                  <a16:creationId xmlns:a16="http://schemas.microsoft.com/office/drawing/2014/main" id="{1D0E94DA-4BB5-B648-9209-A32D9C4ECF1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714901" y="2283657"/>
              <a:ext cx="670185" cy="432718"/>
            </a:xfrm>
            <a:prstGeom prst="rect">
              <a:avLst/>
            </a:prstGeom>
          </p:spPr>
        </p:pic>
      </p:grpSp>
    </p:spTree>
    <p:extLst>
      <p:ext uri="{BB962C8B-B14F-4D97-AF65-F5344CB8AC3E}">
        <p14:creationId xmlns:p14="http://schemas.microsoft.com/office/powerpoint/2010/main" val="1089787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3023AC8-3BEC-2F41-99B7-A7980BB54772}"/>
              </a:ext>
            </a:extLst>
          </p:cNvPr>
          <p:cNvSpPr>
            <a:spLocks noGrp="1"/>
          </p:cNvSpPr>
          <p:nvPr>
            <p:ph type="pic" sz="quarter" idx="17"/>
          </p:nvPr>
        </p:nvSpPr>
        <p:spPr>
          <a:xfrm>
            <a:off x="3" y="0"/>
            <a:ext cx="12191999" cy="6858000"/>
          </a:xfrm>
          <a:custGeom>
            <a:avLst/>
            <a:gdLst>
              <a:gd name="connsiteX0" fmla="*/ 8442739 w 12191999"/>
              <a:gd name="connsiteY0" fmla="*/ 0 h 6858000"/>
              <a:gd name="connsiteX1" fmla="*/ 12191999 w 12191999"/>
              <a:gd name="connsiteY1" fmla="*/ 0 h 6858000"/>
              <a:gd name="connsiteX2" fmla="*/ 12191999 w 12191999"/>
              <a:gd name="connsiteY2" fmla="*/ 6858000 h 6858000"/>
              <a:gd name="connsiteX3" fmla="*/ 8442739 w 12191999"/>
              <a:gd name="connsiteY3" fmla="*/ 6858000 h 6858000"/>
              <a:gd name="connsiteX4" fmla="*/ 8442739 w 12191999"/>
              <a:gd name="connsiteY4" fmla="*/ 4492210 h 6858000"/>
              <a:gd name="connsiteX5" fmla="*/ 8735325 w 12191999"/>
              <a:gd name="connsiteY5" fmla="*/ 4492210 h 6858000"/>
              <a:gd name="connsiteX6" fmla="*/ 8735325 w 12191999"/>
              <a:gd name="connsiteY6" fmla="*/ 3794857 h 6858000"/>
              <a:gd name="connsiteX7" fmla="*/ 8442739 w 12191999"/>
              <a:gd name="connsiteY7" fmla="*/ 3794857 h 6858000"/>
              <a:gd name="connsiteX8" fmla="*/ 8442739 w 12191999"/>
              <a:gd name="connsiteY8" fmla="*/ 3702758 h 6858000"/>
              <a:gd name="connsiteX9" fmla="*/ 8735325 w 12191999"/>
              <a:gd name="connsiteY9" fmla="*/ 3702758 h 6858000"/>
              <a:gd name="connsiteX10" fmla="*/ 8735325 w 12191999"/>
              <a:gd name="connsiteY10" fmla="*/ 3005405 h 6858000"/>
              <a:gd name="connsiteX11" fmla="*/ 8442739 w 12191999"/>
              <a:gd name="connsiteY11" fmla="*/ 3005405 h 6858000"/>
              <a:gd name="connsiteX12" fmla="*/ 0 w 12191999"/>
              <a:gd name="connsiteY12" fmla="*/ 0 h 6858000"/>
              <a:gd name="connsiteX13" fmla="*/ 3749260 w 12191999"/>
              <a:gd name="connsiteY13" fmla="*/ 0 h 6858000"/>
              <a:gd name="connsiteX14" fmla="*/ 3749260 w 12191999"/>
              <a:gd name="connsiteY14" fmla="*/ 3005405 h 6858000"/>
              <a:gd name="connsiteX15" fmla="*/ 3456674 w 12191999"/>
              <a:gd name="connsiteY15" fmla="*/ 3005405 h 6858000"/>
              <a:gd name="connsiteX16" fmla="*/ 3456674 w 12191999"/>
              <a:gd name="connsiteY16" fmla="*/ 3702758 h 6858000"/>
              <a:gd name="connsiteX17" fmla="*/ 3749260 w 12191999"/>
              <a:gd name="connsiteY17" fmla="*/ 3702758 h 6858000"/>
              <a:gd name="connsiteX18" fmla="*/ 3749260 w 12191999"/>
              <a:gd name="connsiteY18" fmla="*/ 3794857 h 6858000"/>
              <a:gd name="connsiteX19" fmla="*/ 3456674 w 12191999"/>
              <a:gd name="connsiteY19" fmla="*/ 3794857 h 6858000"/>
              <a:gd name="connsiteX20" fmla="*/ 3456674 w 12191999"/>
              <a:gd name="connsiteY20" fmla="*/ 4492210 h 6858000"/>
              <a:gd name="connsiteX21" fmla="*/ 3749260 w 12191999"/>
              <a:gd name="connsiteY21" fmla="*/ 4492210 h 6858000"/>
              <a:gd name="connsiteX22" fmla="*/ 3749260 w 12191999"/>
              <a:gd name="connsiteY22" fmla="*/ 6858000 h 6858000"/>
              <a:gd name="connsiteX23" fmla="*/ 0 w 12191999"/>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99" h="6858000">
                <a:moveTo>
                  <a:pt x="8442739" y="0"/>
                </a:moveTo>
                <a:lnTo>
                  <a:pt x="12191999" y="0"/>
                </a:lnTo>
                <a:lnTo>
                  <a:pt x="12191999" y="6858000"/>
                </a:lnTo>
                <a:lnTo>
                  <a:pt x="8442739" y="6858000"/>
                </a:lnTo>
                <a:lnTo>
                  <a:pt x="8442739" y="4492210"/>
                </a:lnTo>
                <a:lnTo>
                  <a:pt x="8735325" y="4492210"/>
                </a:lnTo>
                <a:lnTo>
                  <a:pt x="8735325" y="3794857"/>
                </a:lnTo>
                <a:lnTo>
                  <a:pt x="8442739" y="3794857"/>
                </a:lnTo>
                <a:lnTo>
                  <a:pt x="8442739" y="3702758"/>
                </a:lnTo>
                <a:lnTo>
                  <a:pt x="8735325" y="3702758"/>
                </a:lnTo>
                <a:lnTo>
                  <a:pt x="8735325" y="3005405"/>
                </a:lnTo>
                <a:lnTo>
                  <a:pt x="8442739" y="3005405"/>
                </a:lnTo>
                <a:close/>
                <a:moveTo>
                  <a:pt x="0" y="0"/>
                </a:moveTo>
                <a:lnTo>
                  <a:pt x="3749260" y="0"/>
                </a:lnTo>
                <a:lnTo>
                  <a:pt x="3749260" y="3005405"/>
                </a:lnTo>
                <a:lnTo>
                  <a:pt x="3456674" y="3005405"/>
                </a:lnTo>
                <a:lnTo>
                  <a:pt x="3456674" y="3702758"/>
                </a:lnTo>
                <a:lnTo>
                  <a:pt x="3749260" y="3702758"/>
                </a:lnTo>
                <a:lnTo>
                  <a:pt x="3749260" y="3794857"/>
                </a:lnTo>
                <a:lnTo>
                  <a:pt x="3456674" y="3794857"/>
                </a:lnTo>
                <a:lnTo>
                  <a:pt x="3456674" y="4492210"/>
                </a:lnTo>
                <a:lnTo>
                  <a:pt x="3749260" y="4492210"/>
                </a:lnTo>
                <a:lnTo>
                  <a:pt x="3749260" y="6858000"/>
                </a:lnTo>
                <a:lnTo>
                  <a:pt x="0" y="6858000"/>
                </a:lnTo>
                <a:close/>
              </a:path>
            </a:pathLst>
          </a:custGeom>
        </p:spPr>
        <p:txBody>
          <a:bodyPr wrap="square">
            <a:noAutofit/>
          </a:bodyPr>
          <a:lstStyle>
            <a:lvl1pPr marL="0" indent="0">
              <a:buNone/>
              <a:defRPr sz="1800">
                <a:solidFill>
                  <a:schemeClr val="bg1">
                    <a:lumMod val="50000"/>
                  </a:schemeClr>
                </a:solidFill>
              </a:defRPr>
            </a:lvl1pPr>
          </a:lstStyle>
          <a:p>
            <a:endParaRPr lang="en-US" dirty="0"/>
          </a:p>
        </p:txBody>
      </p:sp>
      <p:sp>
        <p:nvSpPr>
          <p:cNvPr id="7" name="Rectangle 6">
            <a:extLst>
              <a:ext uri="{FF2B5EF4-FFF2-40B4-BE49-F238E27FC236}">
                <a16:creationId xmlns:a16="http://schemas.microsoft.com/office/drawing/2014/main" id="{6FBAA0F1-195B-D445-A485-B54130858554}"/>
              </a:ext>
            </a:extLst>
          </p:cNvPr>
          <p:cNvSpPr/>
          <p:nvPr userDrawn="1"/>
        </p:nvSpPr>
        <p:spPr>
          <a:xfrm flipV="1">
            <a:off x="3749261" y="0"/>
            <a:ext cx="4693480" cy="6858000"/>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8" name="Picture 7" descr="Logo, company name&#10;&#10;Description automatically generated">
            <a:extLst>
              <a:ext uri="{FF2B5EF4-FFF2-40B4-BE49-F238E27FC236}">
                <a16:creationId xmlns:a16="http://schemas.microsoft.com/office/drawing/2014/main" id="{2EFD00F1-BD85-E84C-95A1-7205A55F52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9261" y="0"/>
            <a:ext cx="4693480" cy="3005405"/>
          </a:xfrm>
          <a:prstGeom prst="rect">
            <a:avLst/>
          </a:prstGeom>
        </p:spPr>
      </p:pic>
      <p:sp>
        <p:nvSpPr>
          <p:cNvPr id="9" name="Text Placeholder 23">
            <a:extLst>
              <a:ext uri="{FF2B5EF4-FFF2-40B4-BE49-F238E27FC236}">
                <a16:creationId xmlns:a16="http://schemas.microsoft.com/office/drawing/2014/main" id="{5CFA7E23-3571-2C4B-80B7-79879CE1C208}"/>
              </a:ext>
            </a:extLst>
          </p:cNvPr>
          <p:cNvSpPr>
            <a:spLocks noGrp="1"/>
          </p:cNvSpPr>
          <p:nvPr>
            <p:ph type="body" sz="quarter" idx="15" hasCustomPrompt="1"/>
          </p:nvPr>
        </p:nvSpPr>
        <p:spPr>
          <a:xfrm>
            <a:off x="3456676" y="3794857"/>
            <a:ext cx="5278651" cy="697353"/>
          </a:xfrm>
          <a:solidFill>
            <a:srgbClr val="FDC562"/>
          </a:solidFill>
        </p:spPr>
        <p:txBody>
          <a:bodyPr anchor="ctr">
            <a:noAutofit/>
          </a:bodyPr>
          <a:lstStyle>
            <a:lvl1pPr marL="0" indent="0" algn="ctr">
              <a:buNone/>
              <a:defRPr sz="5400" b="1" baseline="0">
                <a:solidFill>
                  <a:schemeClr val="bg1"/>
                </a:solidFill>
                <a:latin typeface="+mn-lt"/>
              </a:defRPr>
            </a:lvl1pPr>
          </a:lstStyle>
          <a:p>
            <a:pPr lvl="0"/>
            <a:r>
              <a:rPr lang="en-US" dirty="0"/>
              <a:t>POWERPIONT</a:t>
            </a:r>
          </a:p>
        </p:txBody>
      </p:sp>
      <p:sp>
        <p:nvSpPr>
          <p:cNvPr id="15" name="Text Placeholder 23">
            <a:extLst>
              <a:ext uri="{FF2B5EF4-FFF2-40B4-BE49-F238E27FC236}">
                <a16:creationId xmlns:a16="http://schemas.microsoft.com/office/drawing/2014/main" id="{8713692F-788B-E24D-A53D-666A91F7DDF1}"/>
              </a:ext>
            </a:extLst>
          </p:cNvPr>
          <p:cNvSpPr>
            <a:spLocks noGrp="1"/>
          </p:cNvSpPr>
          <p:nvPr>
            <p:ph type="body" sz="quarter" idx="16" hasCustomPrompt="1"/>
          </p:nvPr>
        </p:nvSpPr>
        <p:spPr>
          <a:xfrm>
            <a:off x="3456676" y="3005405"/>
            <a:ext cx="5278651" cy="697353"/>
          </a:xfrm>
          <a:solidFill>
            <a:srgbClr val="FDC562"/>
          </a:solidFill>
        </p:spPr>
        <p:txBody>
          <a:bodyPr anchor="ctr">
            <a:normAutofit/>
          </a:bodyPr>
          <a:lstStyle>
            <a:lvl1pPr marL="0" indent="0" algn="ctr">
              <a:buNone/>
              <a:defRPr sz="3600" b="0" i="0">
                <a:solidFill>
                  <a:schemeClr val="bg1"/>
                </a:solidFill>
                <a:latin typeface="+mn-lt"/>
              </a:defRPr>
            </a:lvl1pPr>
          </a:lstStyle>
          <a:p>
            <a:pPr lvl="0"/>
            <a:r>
              <a:rPr lang="en-US" dirty="0"/>
              <a:t>Cover Design 1</a:t>
            </a:r>
          </a:p>
        </p:txBody>
      </p:sp>
      <p:pic>
        <p:nvPicPr>
          <p:cNvPr id="20" name="Picture 19" descr="Icon&#10;&#10;Description automatically generated">
            <a:extLst>
              <a:ext uri="{FF2B5EF4-FFF2-40B4-BE49-F238E27FC236}">
                <a16:creationId xmlns:a16="http://schemas.microsoft.com/office/drawing/2014/main" id="{8E90E357-AB82-4145-8318-176F2E8FA5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3749261" y="5029200"/>
            <a:ext cx="2432322" cy="1828800"/>
          </a:xfrm>
          <a:prstGeom prst="rect">
            <a:avLst/>
          </a:prstGeom>
        </p:spPr>
      </p:pic>
      <p:pic>
        <p:nvPicPr>
          <p:cNvPr id="21" name="Picture 20">
            <a:extLst>
              <a:ext uri="{FF2B5EF4-FFF2-40B4-BE49-F238E27FC236}">
                <a16:creationId xmlns:a16="http://schemas.microsoft.com/office/drawing/2014/main" id="{4777C5BD-C557-5D4F-9B1A-ED5E8250C224}"/>
              </a:ext>
            </a:extLst>
          </p:cNvPr>
          <p:cNvPicPr>
            <a:picLocks noChangeAspect="1"/>
          </p:cNvPicPr>
          <p:nvPr userDrawn="1"/>
        </p:nvPicPr>
        <p:blipFill>
          <a:blip r:embed="rId4"/>
          <a:stretch>
            <a:fillRect/>
          </a:stretch>
        </p:blipFill>
        <p:spPr>
          <a:xfrm>
            <a:off x="5048251" y="6299200"/>
            <a:ext cx="2095500" cy="558800"/>
          </a:xfrm>
          <a:prstGeom prst="rect">
            <a:avLst/>
          </a:prstGeom>
        </p:spPr>
      </p:pic>
    </p:spTree>
    <p:extLst>
      <p:ext uri="{BB962C8B-B14F-4D97-AF65-F5344CB8AC3E}">
        <p14:creationId xmlns:p14="http://schemas.microsoft.com/office/powerpoint/2010/main" val="4097867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7DCCC6"/>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DCCC6"/>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23385C"/>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10" name="Group 9">
            <a:extLst>
              <a:ext uri="{FF2B5EF4-FFF2-40B4-BE49-F238E27FC236}">
                <a16:creationId xmlns:a16="http://schemas.microsoft.com/office/drawing/2014/main" id="{85AB54D3-E2AB-8546-8A06-75F48A99C7D7}"/>
              </a:ext>
            </a:extLst>
          </p:cNvPr>
          <p:cNvGrpSpPr/>
          <p:nvPr userDrawn="1"/>
        </p:nvGrpSpPr>
        <p:grpSpPr>
          <a:xfrm flipV="1">
            <a:off x="3605" y="4417659"/>
            <a:ext cx="1072793" cy="2454937"/>
            <a:chOff x="277783" y="380171"/>
            <a:chExt cx="1072793" cy="2454937"/>
          </a:xfrm>
        </p:grpSpPr>
        <p:grpSp>
          <p:nvGrpSpPr>
            <p:cNvPr id="11" name="Group 10">
              <a:extLst>
                <a:ext uri="{FF2B5EF4-FFF2-40B4-BE49-F238E27FC236}">
                  <a16:creationId xmlns:a16="http://schemas.microsoft.com/office/drawing/2014/main" id="{E20E4244-4D1C-8442-B81A-23559CB67BB5}"/>
                </a:ext>
              </a:extLst>
            </p:cNvPr>
            <p:cNvGrpSpPr/>
            <p:nvPr userDrawn="1"/>
          </p:nvGrpSpPr>
          <p:grpSpPr>
            <a:xfrm rot="16200000">
              <a:off x="-203633" y="861587"/>
              <a:ext cx="2035625" cy="1072793"/>
              <a:chOff x="10793801" y="6184140"/>
              <a:chExt cx="1287147" cy="678338"/>
            </a:xfrm>
          </p:grpSpPr>
          <p:pic>
            <p:nvPicPr>
              <p:cNvPr id="13" name="Picture 12" descr="Icon&#10;&#10;Description automatically generated">
                <a:extLst>
                  <a:ext uri="{FF2B5EF4-FFF2-40B4-BE49-F238E27FC236}">
                    <a16:creationId xmlns:a16="http://schemas.microsoft.com/office/drawing/2014/main" id="{C5DBF37A-8971-9D44-9B06-FE7342DDDA8E}"/>
                  </a:ext>
                </a:extLst>
              </p:cNvPr>
              <p:cNvPicPr>
                <a:picLocks noChangeAspect="1"/>
              </p:cNvPicPr>
              <p:nvPr userDrawn="1"/>
            </p:nvPicPr>
            <p:blipFill>
              <a:blip r:embed="rId2"/>
              <a:stretch>
                <a:fillRect/>
              </a:stretch>
            </p:blipFill>
            <p:spPr>
              <a:xfrm rot="10800000" flipH="1">
                <a:off x="11022080" y="6184140"/>
                <a:ext cx="1058868" cy="678338"/>
              </a:xfrm>
              <a:prstGeom prst="rect">
                <a:avLst/>
              </a:prstGeom>
            </p:spPr>
          </p:pic>
          <p:pic>
            <p:nvPicPr>
              <p:cNvPr id="15" name="Picture 14" descr="A picture containing text, sign, tableware, plate&#10;&#10;Description automatically generated">
                <a:extLst>
                  <a:ext uri="{FF2B5EF4-FFF2-40B4-BE49-F238E27FC236}">
                    <a16:creationId xmlns:a16="http://schemas.microsoft.com/office/drawing/2014/main" id="{147581F9-CB03-3244-991B-A40D465D80E4}"/>
                  </a:ext>
                </a:extLst>
              </p:cNvPr>
              <p:cNvPicPr>
                <a:picLocks noChangeAspect="1"/>
              </p:cNvPicPr>
              <p:nvPr userDrawn="1"/>
            </p:nvPicPr>
            <p:blipFill>
              <a:blip r:embed="rId3"/>
              <a:stretch>
                <a:fillRect/>
              </a:stretch>
            </p:blipFill>
            <p:spPr>
              <a:xfrm rot="10800000" flipV="1">
                <a:off x="10793801" y="6243157"/>
                <a:ext cx="1080400" cy="315277"/>
              </a:xfrm>
              <a:prstGeom prst="rect">
                <a:avLst/>
              </a:prstGeom>
            </p:spPr>
          </p:pic>
        </p:grpSp>
        <p:pic>
          <p:nvPicPr>
            <p:cNvPr id="12" name="Picture 11" descr="Shape, arrow&#10;&#10;Description automatically generated">
              <a:extLst>
                <a:ext uri="{FF2B5EF4-FFF2-40B4-BE49-F238E27FC236}">
                  <a16:creationId xmlns:a16="http://schemas.microsoft.com/office/drawing/2014/main" id="{7EA91FD7-430E-774F-97C0-352D9DDD67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6200000">
              <a:off x="714901" y="2283657"/>
              <a:ext cx="670185" cy="432718"/>
            </a:xfrm>
            <a:prstGeom prst="rect">
              <a:avLst/>
            </a:prstGeom>
          </p:spPr>
        </p:pic>
      </p:grpSp>
    </p:spTree>
    <p:extLst>
      <p:ext uri="{BB962C8B-B14F-4D97-AF65-F5344CB8AC3E}">
        <p14:creationId xmlns:p14="http://schemas.microsoft.com/office/powerpoint/2010/main" val="906445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23385C"/>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grpSp>
        <p:nvGrpSpPr>
          <p:cNvPr id="24" name="Group 23">
            <a:extLst>
              <a:ext uri="{FF2B5EF4-FFF2-40B4-BE49-F238E27FC236}">
                <a16:creationId xmlns:a16="http://schemas.microsoft.com/office/drawing/2014/main" id="{423E7F98-4FE6-2744-BCE7-4C6424790D6B}"/>
              </a:ext>
            </a:extLst>
          </p:cNvPr>
          <p:cNvGrpSpPr/>
          <p:nvPr userDrawn="1"/>
        </p:nvGrpSpPr>
        <p:grpSpPr>
          <a:xfrm>
            <a:off x="0" y="6194352"/>
            <a:ext cx="1847358" cy="678338"/>
            <a:chOff x="0" y="6194352"/>
            <a:chExt cx="1847358" cy="678338"/>
          </a:xfrm>
        </p:grpSpPr>
        <p:pic>
          <p:nvPicPr>
            <p:cNvPr id="25" name="Picture 24" descr="Icon&#10;&#10;Description automatically generated">
              <a:extLst>
                <a:ext uri="{FF2B5EF4-FFF2-40B4-BE49-F238E27FC236}">
                  <a16:creationId xmlns:a16="http://schemas.microsoft.com/office/drawing/2014/main" id="{956F36F9-C9B1-AB4B-87A9-D877E6235DE4}"/>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26" name="Picture 25" descr="A picture containing text, sign, tableware, plate&#10;&#10;Description automatically generated">
              <a:extLst>
                <a:ext uri="{FF2B5EF4-FFF2-40B4-BE49-F238E27FC236}">
                  <a16:creationId xmlns:a16="http://schemas.microsoft.com/office/drawing/2014/main" id="{A0C0112C-A949-BE48-9D65-7312EA8EDD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29" name="Picture 28" descr="Shape, arrow&#10;&#10;Description automatically generated">
              <a:extLst>
                <a:ext uri="{FF2B5EF4-FFF2-40B4-BE49-F238E27FC236}">
                  <a16:creationId xmlns:a16="http://schemas.microsoft.com/office/drawing/2014/main" id="{D5B5F429-8C66-0B47-905F-044D161E8E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587100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23385C">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FDC56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grpSp>
        <p:nvGrpSpPr>
          <p:cNvPr id="18" name="Group 17">
            <a:extLst>
              <a:ext uri="{FF2B5EF4-FFF2-40B4-BE49-F238E27FC236}">
                <a16:creationId xmlns:a16="http://schemas.microsoft.com/office/drawing/2014/main" id="{301E90AB-B86D-A74F-A582-BCC29B67393B}"/>
              </a:ext>
            </a:extLst>
          </p:cNvPr>
          <p:cNvGrpSpPr/>
          <p:nvPr userDrawn="1"/>
        </p:nvGrpSpPr>
        <p:grpSpPr>
          <a:xfrm>
            <a:off x="5067451" y="6036885"/>
            <a:ext cx="1765535" cy="1041400"/>
            <a:chOff x="5067451" y="6036885"/>
            <a:chExt cx="1765535" cy="1041400"/>
          </a:xfrm>
        </p:grpSpPr>
        <p:pic>
          <p:nvPicPr>
            <p:cNvPr id="20" name="Picture 19" descr="Icon&#10;&#10;Description automatically generated">
              <a:extLst>
                <a:ext uri="{FF2B5EF4-FFF2-40B4-BE49-F238E27FC236}">
                  <a16:creationId xmlns:a16="http://schemas.microsoft.com/office/drawing/2014/main" id="{83087091-6393-D749-9271-8649D6A7D2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2" name="Picture 21" descr="A picture containing text, sign, tableware, plate&#10;&#10;Description automatically generated">
              <a:extLst>
                <a:ext uri="{FF2B5EF4-FFF2-40B4-BE49-F238E27FC236}">
                  <a16:creationId xmlns:a16="http://schemas.microsoft.com/office/drawing/2014/main" id="{B829CFAB-95E9-0844-9A9F-C1F86F6E56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23" name="Picture 22" descr="Shape, arrow&#10;&#10;Description automatically generated">
              <a:extLst>
                <a:ext uri="{FF2B5EF4-FFF2-40B4-BE49-F238E27FC236}">
                  <a16:creationId xmlns:a16="http://schemas.microsoft.com/office/drawing/2014/main" id="{376EB386-9840-1F44-8689-5C9E9C1657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3941567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grpSp>
        <p:nvGrpSpPr>
          <p:cNvPr id="14" name="Group 13">
            <a:extLst>
              <a:ext uri="{FF2B5EF4-FFF2-40B4-BE49-F238E27FC236}">
                <a16:creationId xmlns:a16="http://schemas.microsoft.com/office/drawing/2014/main" id="{FD151DD0-93D4-4C4C-AAA3-B93A3D428C5D}"/>
              </a:ext>
            </a:extLst>
          </p:cNvPr>
          <p:cNvGrpSpPr/>
          <p:nvPr userDrawn="1"/>
        </p:nvGrpSpPr>
        <p:grpSpPr>
          <a:xfrm flipH="1">
            <a:off x="10344642" y="6178622"/>
            <a:ext cx="1847358" cy="678338"/>
            <a:chOff x="0" y="6194352"/>
            <a:chExt cx="1847358" cy="678338"/>
          </a:xfrm>
        </p:grpSpPr>
        <p:pic>
          <p:nvPicPr>
            <p:cNvPr id="15" name="Picture 14" descr="Icon&#10;&#10;Description automatically generated">
              <a:extLst>
                <a:ext uri="{FF2B5EF4-FFF2-40B4-BE49-F238E27FC236}">
                  <a16:creationId xmlns:a16="http://schemas.microsoft.com/office/drawing/2014/main" id="{3A6EA9FE-CD34-9547-ADEB-A87192902E78}"/>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6" name="Picture 15" descr="A picture containing text, sign, tableware, plate&#10;&#10;Description automatically generated">
              <a:extLst>
                <a:ext uri="{FF2B5EF4-FFF2-40B4-BE49-F238E27FC236}">
                  <a16:creationId xmlns:a16="http://schemas.microsoft.com/office/drawing/2014/main" id="{055165DB-7D31-5048-B513-37877C807E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7" name="Picture 16" descr="Shape, arrow&#10;&#10;Description automatically generated">
              <a:extLst>
                <a:ext uri="{FF2B5EF4-FFF2-40B4-BE49-F238E27FC236}">
                  <a16:creationId xmlns:a16="http://schemas.microsoft.com/office/drawing/2014/main" id="{D7CC6910-4BD5-7344-B553-10F4009FC2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4133433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9BF7CEE9-1FAC-8941-96E0-15D619D7E8E0}"/>
              </a:ext>
            </a:extLst>
          </p:cNvPr>
          <p:cNvGrpSpPr/>
          <p:nvPr userDrawn="1"/>
        </p:nvGrpSpPr>
        <p:grpSpPr>
          <a:xfrm flipH="1">
            <a:off x="10344642" y="6178622"/>
            <a:ext cx="1847358" cy="678338"/>
            <a:chOff x="0" y="6194352"/>
            <a:chExt cx="1847358" cy="678338"/>
          </a:xfrm>
        </p:grpSpPr>
        <p:pic>
          <p:nvPicPr>
            <p:cNvPr id="11" name="Picture 10" descr="Icon&#10;&#10;Description automatically generated">
              <a:extLst>
                <a:ext uri="{FF2B5EF4-FFF2-40B4-BE49-F238E27FC236}">
                  <a16:creationId xmlns:a16="http://schemas.microsoft.com/office/drawing/2014/main" id="{6FDE962F-AFD8-D14B-96CE-289FE41B14F5}"/>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12" name="Picture 11" descr="A picture containing text, sign, tableware, plate&#10;&#10;Description automatically generated">
              <a:extLst>
                <a:ext uri="{FF2B5EF4-FFF2-40B4-BE49-F238E27FC236}">
                  <a16:creationId xmlns:a16="http://schemas.microsoft.com/office/drawing/2014/main" id="{F78A9A10-FF2F-AB41-95F0-23F4ED67C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13" name="Picture 12" descr="Shape, arrow&#10;&#10;Description automatically generated">
              <a:extLst>
                <a:ext uri="{FF2B5EF4-FFF2-40B4-BE49-F238E27FC236}">
                  <a16:creationId xmlns:a16="http://schemas.microsoft.com/office/drawing/2014/main" id="{548FB04C-864B-5641-92EA-DB297F82C6A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138772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22138"/>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6" name="Group 25">
            <a:extLst>
              <a:ext uri="{FF2B5EF4-FFF2-40B4-BE49-F238E27FC236}">
                <a16:creationId xmlns:a16="http://schemas.microsoft.com/office/drawing/2014/main" id="{AC475032-DAB7-304F-BF53-A3C3404916B5}"/>
              </a:ext>
            </a:extLst>
          </p:cNvPr>
          <p:cNvGrpSpPr/>
          <p:nvPr userDrawn="1"/>
        </p:nvGrpSpPr>
        <p:grpSpPr>
          <a:xfrm>
            <a:off x="5067451" y="6036885"/>
            <a:ext cx="1765535" cy="1041400"/>
            <a:chOff x="5067451" y="6036885"/>
            <a:chExt cx="1765535" cy="1041400"/>
          </a:xfrm>
        </p:grpSpPr>
        <p:pic>
          <p:nvPicPr>
            <p:cNvPr id="27" name="Picture 26" descr="Icon&#10;&#10;Description automatically generated">
              <a:extLst>
                <a:ext uri="{FF2B5EF4-FFF2-40B4-BE49-F238E27FC236}">
                  <a16:creationId xmlns:a16="http://schemas.microsoft.com/office/drawing/2014/main" id="{7772EBA6-F1EE-3349-870B-DA8A0907A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8" name="Picture 27" descr="A picture containing text, sign, tableware, plate&#10;&#10;Description automatically generated">
              <a:extLst>
                <a:ext uri="{FF2B5EF4-FFF2-40B4-BE49-F238E27FC236}">
                  <a16:creationId xmlns:a16="http://schemas.microsoft.com/office/drawing/2014/main" id="{AB75FCCC-38AC-A147-87ED-B00DBF1BE2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29" name="Picture 28" descr="Shape, arrow&#10;&#10;Description automatically generated">
              <a:extLst>
                <a:ext uri="{FF2B5EF4-FFF2-40B4-BE49-F238E27FC236}">
                  <a16:creationId xmlns:a16="http://schemas.microsoft.com/office/drawing/2014/main" id="{8D82AE2D-D776-E640-A44F-4D690A0FE5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504065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4249" y="1546728"/>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7348" y="1588163"/>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7276" y="1593028"/>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8709" y="1634463"/>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4267" y="1599278"/>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1385" y="1640713"/>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7843" y="4647272"/>
            <a:ext cx="2061046" cy="1237497"/>
          </a:xfrm>
        </p:spPr>
        <p:txBody>
          <a:bodyPr/>
          <a:lstStyle>
            <a:lvl1pPr algn="ctr">
              <a:buNone/>
              <a:defRPr sz="1500" b="0" i="0" spc="0">
                <a:solidFill>
                  <a:srgbClr val="23385C"/>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5146" y="4152598"/>
            <a:ext cx="2061046" cy="335052"/>
          </a:xfrm>
        </p:spPr>
        <p:txBody>
          <a:bodyPr/>
          <a:lstStyle>
            <a:lvl1pPr algn="ctr">
              <a:buNone/>
              <a:defRPr sz="2000" b="0" i="0" spc="0">
                <a:solidFill>
                  <a:srgbClr val="23385C"/>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0305" y="4685118"/>
            <a:ext cx="2061046" cy="1237497"/>
          </a:xfrm>
        </p:spPr>
        <p:txBody>
          <a:bodyPr/>
          <a:lstStyle>
            <a:lvl1pPr algn="ctr">
              <a:buNone/>
              <a:defRPr sz="1500" b="0" i="0" spc="0">
                <a:solidFill>
                  <a:srgbClr val="23385C"/>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7608" y="4190444"/>
            <a:ext cx="2061046" cy="335052"/>
          </a:xfrm>
        </p:spPr>
        <p:txBody>
          <a:bodyPr/>
          <a:lstStyle>
            <a:lvl1pPr algn="ctr">
              <a:buNone/>
              <a:defRPr sz="2000" b="0" i="0" spc="0">
                <a:solidFill>
                  <a:srgbClr val="00A4B8"/>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0663" y="4685118"/>
            <a:ext cx="2061046" cy="1237497"/>
          </a:xfrm>
        </p:spPr>
        <p:txBody>
          <a:bodyPr/>
          <a:lstStyle>
            <a:lvl1pPr algn="ctr">
              <a:buNone/>
              <a:defRPr sz="1500" b="0" i="0" spc="0">
                <a:solidFill>
                  <a:srgbClr val="23385C"/>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7966" y="4190444"/>
            <a:ext cx="2061046" cy="335052"/>
          </a:xfrm>
        </p:spPr>
        <p:txBody>
          <a:bodyPr/>
          <a:lstStyle>
            <a:lvl1pPr algn="ctr">
              <a:buNone/>
              <a:defRPr sz="2000" b="0" i="0" spc="0">
                <a:solidFill>
                  <a:srgbClr val="7DCCC6"/>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2" name="Group 21">
            <a:extLst>
              <a:ext uri="{FF2B5EF4-FFF2-40B4-BE49-F238E27FC236}">
                <a16:creationId xmlns:a16="http://schemas.microsoft.com/office/drawing/2014/main" id="{D1B88B6A-8D11-514C-B2D6-79146707A8E8}"/>
              </a:ext>
            </a:extLst>
          </p:cNvPr>
          <p:cNvGrpSpPr/>
          <p:nvPr userDrawn="1"/>
        </p:nvGrpSpPr>
        <p:grpSpPr>
          <a:xfrm>
            <a:off x="5067451" y="6036885"/>
            <a:ext cx="1765535" cy="1041400"/>
            <a:chOff x="5067451" y="6036885"/>
            <a:chExt cx="1765535" cy="1041400"/>
          </a:xfrm>
        </p:grpSpPr>
        <p:pic>
          <p:nvPicPr>
            <p:cNvPr id="23" name="Picture 22" descr="Icon&#10;&#10;Description automatically generated">
              <a:extLst>
                <a:ext uri="{FF2B5EF4-FFF2-40B4-BE49-F238E27FC236}">
                  <a16:creationId xmlns:a16="http://schemas.microsoft.com/office/drawing/2014/main" id="{D8C5B22D-3390-3A40-A1D5-3774D41C6C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4" name="Picture 23" descr="A picture containing text, sign, tableware, plate&#10;&#10;Description automatically generated">
              <a:extLst>
                <a:ext uri="{FF2B5EF4-FFF2-40B4-BE49-F238E27FC236}">
                  <a16:creationId xmlns:a16="http://schemas.microsoft.com/office/drawing/2014/main" id="{ED964094-6516-9044-B1BD-5934D68608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25" name="Picture 24" descr="Shape, arrow&#10;&#10;Description automatically generated">
              <a:extLst>
                <a:ext uri="{FF2B5EF4-FFF2-40B4-BE49-F238E27FC236}">
                  <a16:creationId xmlns:a16="http://schemas.microsoft.com/office/drawing/2014/main" id="{5300CC89-2E33-FC40-B06A-D37A4DE8FB9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4068254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93681" y="1544244"/>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36780" y="158567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57993" y="1544244"/>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99426" y="158567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29368" y="1544244"/>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76487" y="158567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84951" y="1544244"/>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DC56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20639" y="1544244"/>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67757" y="158567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71262" y="4651038"/>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58565" y="4156364"/>
            <a:ext cx="2061046" cy="335052"/>
          </a:xfrm>
        </p:spPr>
        <p:txBody>
          <a:bodyPr/>
          <a:lstStyle>
            <a:lvl1pPr algn="ctr">
              <a:buNone/>
              <a:defRPr sz="2000" b="1"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37275" y="4644788"/>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24578" y="4150114"/>
            <a:ext cx="2061046" cy="335052"/>
          </a:xfrm>
        </p:spPr>
        <p:txBody>
          <a:bodyPr/>
          <a:lstStyle>
            <a:lvl1pPr algn="ctr">
              <a:buNone/>
              <a:defRPr sz="2000" b="1" i="0" spc="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01022" y="4636334"/>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88325" y="4141660"/>
            <a:ext cx="2061046" cy="335052"/>
          </a:xfrm>
        </p:spPr>
        <p:txBody>
          <a:bodyPr/>
          <a:lstStyle>
            <a:lvl1pPr algn="ctr">
              <a:buNone/>
              <a:defRPr sz="2000" b="1" i="0" spc="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67035" y="4630084"/>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54338" y="4135410"/>
            <a:ext cx="2061046" cy="335052"/>
          </a:xfrm>
        </p:spPr>
        <p:txBody>
          <a:bodyPr/>
          <a:lstStyle>
            <a:lvl1pPr algn="ctr">
              <a:buNone/>
              <a:defRPr sz="2000" b="1" i="0" spc="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21613" y="4618509"/>
            <a:ext cx="2061046"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408916" y="4123835"/>
            <a:ext cx="2061046" cy="335052"/>
          </a:xfrm>
        </p:spPr>
        <p:txBody>
          <a:bodyPr/>
          <a:lstStyle>
            <a:lvl1pPr algn="ctr">
              <a:buNone/>
              <a:defRPr sz="2000" b="1" i="0" spc="0">
                <a:solidFill>
                  <a:srgbClr val="FDC56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24178" y="158567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DC56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31" name="Group 30">
            <a:extLst>
              <a:ext uri="{FF2B5EF4-FFF2-40B4-BE49-F238E27FC236}">
                <a16:creationId xmlns:a16="http://schemas.microsoft.com/office/drawing/2014/main" id="{530C9986-91CC-D444-9577-B3CECEA0AD9C}"/>
              </a:ext>
            </a:extLst>
          </p:cNvPr>
          <p:cNvGrpSpPr/>
          <p:nvPr userDrawn="1"/>
        </p:nvGrpSpPr>
        <p:grpSpPr>
          <a:xfrm>
            <a:off x="5067451" y="6036885"/>
            <a:ext cx="1765535" cy="1041400"/>
            <a:chOff x="5067451" y="6036885"/>
            <a:chExt cx="1765535" cy="1041400"/>
          </a:xfrm>
        </p:grpSpPr>
        <p:pic>
          <p:nvPicPr>
            <p:cNvPr id="32" name="Picture 31" descr="Icon&#10;&#10;Description automatically generated">
              <a:extLst>
                <a:ext uri="{FF2B5EF4-FFF2-40B4-BE49-F238E27FC236}">
                  <a16:creationId xmlns:a16="http://schemas.microsoft.com/office/drawing/2014/main" id="{D561A9AB-0248-CA40-855D-ED8FDA963E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33" name="Picture 32" descr="A picture containing text, sign, tableware, plate&#10;&#10;Description automatically generated">
              <a:extLst>
                <a:ext uri="{FF2B5EF4-FFF2-40B4-BE49-F238E27FC236}">
                  <a16:creationId xmlns:a16="http://schemas.microsoft.com/office/drawing/2014/main" id="{EB7458A9-6C4A-D84B-BE18-1A79D62595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4" name="Picture 33" descr="Shape, arrow&#10;&#10;Description automatically generated">
              <a:extLst>
                <a:ext uri="{FF2B5EF4-FFF2-40B4-BE49-F238E27FC236}">
                  <a16:creationId xmlns:a16="http://schemas.microsoft.com/office/drawing/2014/main" id="{3A31897B-E06F-1340-A904-EA6E63F0354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3791680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23385C"/>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00A4B8"/>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DCCC6"/>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F16A4C"/>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DC562">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4267105"/>
            <a:ext cx="1903851"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4260855"/>
            <a:ext cx="1921263"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4252401"/>
            <a:ext cx="1908506"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4246151"/>
            <a:ext cx="1890175"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4234576"/>
            <a:ext cx="1921262" cy="1237497"/>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lstStyle>
            <a:lvl1pPr algn="ctr">
              <a:buNone/>
              <a:defRPr sz="2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grpSp>
        <p:nvGrpSpPr>
          <p:cNvPr id="23" name="Group 22">
            <a:extLst>
              <a:ext uri="{FF2B5EF4-FFF2-40B4-BE49-F238E27FC236}">
                <a16:creationId xmlns:a16="http://schemas.microsoft.com/office/drawing/2014/main" id="{9422CA2A-4114-7047-B23C-9276FF8A7D65}"/>
              </a:ext>
            </a:extLst>
          </p:cNvPr>
          <p:cNvGrpSpPr/>
          <p:nvPr userDrawn="1"/>
        </p:nvGrpSpPr>
        <p:grpSpPr>
          <a:xfrm>
            <a:off x="5067451" y="6036885"/>
            <a:ext cx="1765535" cy="1041400"/>
            <a:chOff x="5067451" y="6036885"/>
            <a:chExt cx="1765535" cy="1041400"/>
          </a:xfrm>
        </p:grpSpPr>
        <p:pic>
          <p:nvPicPr>
            <p:cNvPr id="24" name="Picture 23" descr="Icon&#10;&#10;Description automatically generated">
              <a:extLst>
                <a:ext uri="{FF2B5EF4-FFF2-40B4-BE49-F238E27FC236}">
                  <a16:creationId xmlns:a16="http://schemas.microsoft.com/office/drawing/2014/main" id="{DBAB42BD-BD3E-2149-B8FD-92DE9DD0E4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5" name="Picture 24" descr="A picture containing text, sign, tableware, plate&#10;&#10;Description automatically generated">
              <a:extLst>
                <a:ext uri="{FF2B5EF4-FFF2-40B4-BE49-F238E27FC236}">
                  <a16:creationId xmlns:a16="http://schemas.microsoft.com/office/drawing/2014/main" id="{36D6A6BB-68BE-7944-8027-A43D2ED8FE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1" name="Picture 30" descr="Shape, arrow&#10;&#10;Description automatically generated">
              <a:extLst>
                <a:ext uri="{FF2B5EF4-FFF2-40B4-BE49-F238E27FC236}">
                  <a16:creationId xmlns:a16="http://schemas.microsoft.com/office/drawing/2014/main" id="{BEE679D5-207C-094C-929F-48B423D755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4050595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2338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00A4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F16A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DCC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DC5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9" name="Group 28">
            <a:extLst>
              <a:ext uri="{FF2B5EF4-FFF2-40B4-BE49-F238E27FC236}">
                <a16:creationId xmlns:a16="http://schemas.microsoft.com/office/drawing/2014/main" id="{85025EB5-6F84-244C-8D3B-B0492EC31C90}"/>
              </a:ext>
            </a:extLst>
          </p:cNvPr>
          <p:cNvGrpSpPr/>
          <p:nvPr userDrawn="1"/>
        </p:nvGrpSpPr>
        <p:grpSpPr>
          <a:xfrm>
            <a:off x="5067451" y="6036885"/>
            <a:ext cx="1765535" cy="1041400"/>
            <a:chOff x="5067451" y="6036885"/>
            <a:chExt cx="1765535" cy="1041400"/>
          </a:xfrm>
        </p:grpSpPr>
        <p:pic>
          <p:nvPicPr>
            <p:cNvPr id="31" name="Picture 30" descr="Icon&#10;&#10;Description automatically generated">
              <a:extLst>
                <a:ext uri="{FF2B5EF4-FFF2-40B4-BE49-F238E27FC236}">
                  <a16:creationId xmlns:a16="http://schemas.microsoft.com/office/drawing/2014/main" id="{D0653CD7-FF7F-7B43-94A1-EF49131F31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32" name="Picture 31" descr="A picture containing text, sign, tableware, plate&#10;&#10;Description automatically generated">
              <a:extLst>
                <a:ext uri="{FF2B5EF4-FFF2-40B4-BE49-F238E27FC236}">
                  <a16:creationId xmlns:a16="http://schemas.microsoft.com/office/drawing/2014/main" id="{769F0885-2832-A147-92D9-F24CA233BA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3" name="Picture 32" descr="Shape, arrow&#10;&#10;Description automatically generated">
              <a:extLst>
                <a:ext uri="{FF2B5EF4-FFF2-40B4-BE49-F238E27FC236}">
                  <a16:creationId xmlns:a16="http://schemas.microsoft.com/office/drawing/2014/main" id="{B4370F43-18A2-E74A-8A94-F6D9FFC08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59276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09C3627-4407-A642-B4BB-D96210B35831}"/>
              </a:ext>
            </a:extLst>
          </p:cNvPr>
          <p:cNvSpPr/>
          <p:nvPr userDrawn="1"/>
        </p:nvSpPr>
        <p:spPr>
          <a:xfrm>
            <a:off x="5992863" y="4676485"/>
            <a:ext cx="5622596" cy="172051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5E2C5A-272E-7048-84EC-29E0F8107587}"/>
              </a:ext>
            </a:extLst>
          </p:cNvPr>
          <p:cNvSpPr/>
          <p:nvPr userDrawn="1"/>
        </p:nvSpPr>
        <p:spPr>
          <a:xfrm flipV="1">
            <a:off x="1453607" y="12032"/>
            <a:ext cx="4355270" cy="6833936"/>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pic>
        <p:nvPicPr>
          <p:cNvPr id="13" name="Picture 12" descr="Logo, company name&#10;&#10;Description automatically generated">
            <a:extLst>
              <a:ext uri="{FF2B5EF4-FFF2-40B4-BE49-F238E27FC236}">
                <a16:creationId xmlns:a16="http://schemas.microsoft.com/office/drawing/2014/main" id="{70AC74D7-819C-BF4D-98D5-7169F3E23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3607" y="12032"/>
            <a:ext cx="4355270" cy="2788837"/>
          </a:xfrm>
          <a:prstGeom prst="rect">
            <a:avLst/>
          </a:prstGeom>
        </p:spPr>
      </p:pic>
      <p:sp>
        <p:nvSpPr>
          <p:cNvPr id="22" name="Picture Placeholder 21">
            <a:extLst>
              <a:ext uri="{FF2B5EF4-FFF2-40B4-BE49-F238E27FC236}">
                <a16:creationId xmlns:a16="http://schemas.microsoft.com/office/drawing/2014/main" id="{EED0DCC6-5663-E04D-94A8-21294AC0BB30}"/>
              </a:ext>
            </a:extLst>
          </p:cNvPr>
          <p:cNvSpPr>
            <a:spLocks noGrp="1"/>
          </p:cNvSpPr>
          <p:nvPr>
            <p:ph type="pic" sz="quarter" idx="10" hasCustomPrompt="1"/>
          </p:nvPr>
        </p:nvSpPr>
        <p:spPr>
          <a:xfrm>
            <a:off x="0" y="2800869"/>
            <a:ext cx="12192000" cy="3058510"/>
          </a:xfrm>
          <a:custGeom>
            <a:avLst/>
            <a:gdLst>
              <a:gd name="connsiteX0" fmla="*/ 0 w 12192000"/>
              <a:gd name="connsiteY0" fmla="*/ 0 h 3058510"/>
              <a:gd name="connsiteX1" fmla="*/ 12192000 w 12192000"/>
              <a:gd name="connsiteY1" fmla="*/ 0 h 3058510"/>
              <a:gd name="connsiteX2" fmla="*/ 12192000 w 12192000"/>
              <a:gd name="connsiteY2" fmla="*/ 3058510 h 3058510"/>
              <a:gd name="connsiteX3" fmla="*/ 11615459 w 12192000"/>
              <a:gd name="connsiteY3" fmla="*/ 3058510 h 3058510"/>
              <a:gd name="connsiteX4" fmla="*/ 11615459 w 12192000"/>
              <a:gd name="connsiteY4" fmla="*/ 1875616 h 3058510"/>
              <a:gd name="connsiteX5" fmla="*/ 5992863 w 12192000"/>
              <a:gd name="connsiteY5" fmla="*/ 1875616 h 3058510"/>
              <a:gd name="connsiteX6" fmla="*/ 5992863 w 12192000"/>
              <a:gd name="connsiteY6" fmla="*/ 3058510 h 3058510"/>
              <a:gd name="connsiteX7" fmla="*/ 0 w 12192000"/>
              <a:gd name="connsiteY7" fmla="*/ 3058510 h 305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58510">
                <a:moveTo>
                  <a:pt x="0" y="0"/>
                </a:moveTo>
                <a:lnTo>
                  <a:pt x="12192000" y="0"/>
                </a:lnTo>
                <a:lnTo>
                  <a:pt x="12192000" y="3058510"/>
                </a:lnTo>
                <a:lnTo>
                  <a:pt x="11615459" y="3058510"/>
                </a:lnTo>
                <a:lnTo>
                  <a:pt x="11615459" y="1875616"/>
                </a:lnTo>
                <a:lnTo>
                  <a:pt x="5992863" y="1875616"/>
                </a:lnTo>
                <a:lnTo>
                  <a:pt x="5992863" y="3058510"/>
                </a:lnTo>
                <a:lnTo>
                  <a:pt x="0" y="3058510"/>
                </a:lnTo>
                <a:close/>
              </a:path>
            </a:pathLst>
          </a:custGeom>
        </p:spPr>
        <p:txBody>
          <a:bodyPr wrap="square">
            <a:noAutofit/>
          </a:bodyPr>
          <a:lstStyle>
            <a:lvl1pPr marL="0" indent="0" algn="l">
              <a:buNone/>
              <a:defRPr>
                <a:solidFill>
                  <a:schemeClr val="bg1">
                    <a:lumMod val="50000"/>
                  </a:schemeClr>
                </a:solidFill>
              </a:defRPr>
            </a:lvl1pPr>
          </a:lstStyle>
          <a:p>
            <a:r>
              <a:rPr lang="en-US" dirty="0"/>
              <a:t>                                                           </a:t>
            </a:r>
          </a:p>
          <a:p>
            <a:r>
              <a:rPr lang="en-US" dirty="0"/>
              <a:t>                                                                                              Click to add photo </a:t>
            </a:r>
          </a:p>
        </p:txBody>
      </p:sp>
      <p:sp>
        <p:nvSpPr>
          <p:cNvPr id="17" name="Text Placeholder 23">
            <a:extLst>
              <a:ext uri="{FF2B5EF4-FFF2-40B4-BE49-F238E27FC236}">
                <a16:creationId xmlns:a16="http://schemas.microsoft.com/office/drawing/2014/main" id="{08332FD4-383A-5349-AA9A-64D2E061489B}"/>
              </a:ext>
            </a:extLst>
          </p:cNvPr>
          <p:cNvSpPr>
            <a:spLocks noGrp="1"/>
          </p:cNvSpPr>
          <p:nvPr>
            <p:ph type="body" sz="quarter" idx="15" hasCustomPrompt="1"/>
          </p:nvPr>
        </p:nvSpPr>
        <p:spPr>
          <a:xfrm>
            <a:off x="6152822" y="5413586"/>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18" name="Text Placeholder 23">
            <a:extLst>
              <a:ext uri="{FF2B5EF4-FFF2-40B4-BE49-F238E27FC236}">
                <a16:creationId xmlns:a16="http://schemas.microsoft.com/office/drawing/2014/main" id="{93715E6E-5F2E-C841-ABE0-246041063610}"/>
              </a:ext>
            </a:extLst>
          </p:cNvPr>
          <p:cNvSpPr>
            <a:spLocks noGrp="1"/>
          </p:cNvSpPr>
          <p:nvPr>
            <p:ph type="body" sz="quarter" idx="16" hasCustomPrompt="1"/>
          </p:nvPr>
        </p:nvSpPr>
        <p:spPr>
          <a:xfrm>
            <a:off x="6152822" y="4795063"/>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2</a:t>
            </a:r>
          </a:p>
        </p:txBody>
      </p:sp>
      <p:pic>
        <p:nvPicPr>
          <p:cNvPr id="27" name="Picture 26">
            <a:extLst>
              <a:ext uri="{FF2B5EF4-FFF2-40B4-BE49-F238E27FC236}">
                <a16:creationId xmlns:a16="http://schemas.microsoft.com/office/drawing/2014/main" id="{3E9098D4-8E4F-924D-B5AD-1DE014CE0882}"/>
              </a:ext>
            </a:extLst>
          </p:cNvPr>
          <p:cNvPicPr>
            <a:picLocks noChangeAspect="1"/>
          </p:cNvPicPr>
          <p:nvPr userDrawn="1"/>
        </p:nvPicPr>
        <p:blipFill>
          <a:blip r:embed="rId3"/>
          <a:stretch>
            <a:fillRect/>
          </a:stretch>
        </p:blipFill>
        <p:spPr>
          <a:xfrm>
            <a:off x="1269621" y="6110939"/>
            <a:ext cx="2095500" cy="558800"/>
          </a:xfrm>
          <a:prstGeom prst="rect">
            <a:avLst/>
          </a:prstGeom>
        </p:spPr>
      </p:pic>
      <p:pic>
        <p:nvPicPr>
          <p:cNvPr id="24" name="Picture 23" descr="Icon&#10;&#10;Description automatically generated">
            <a:extLst>
              <a:ext uri="{FF2B5EF4-FFF2-40B4-BE49-F238E27FC236}">
                <a16:creationId xmlns:a16="http://schemas.microsoft.com/office/drawing/2014/main" id="{5F499190-7C70-9246-B1D1-86D67DFF7F7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0800000" flipH="1">
            <a:off x="8954881" y="0"/>
            <a:ext cx="3237119" cy="2433906"/>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23385C"/>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00A4B8"/>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28AF9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F16A4C"/>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22" name="Group 21">
            <a:extLst>
              <a:ext uri="{FF2B5EF4-FFF2-40B4-BE49-F238E27FC236}">
                <a16:creationId xmlns:a16="http://schemas.microsoft.com/office/drawing/2014/main" id="{C3D42838-1824-4C4B-A950-B7AB8ADC1E95}"/>
              </a:ext>
            </a:extLst>
          </p:cNvPr>
          <p:cNvGrpSpPr/>
          <p:nvPr userDrawn="1"/>
        </p:nvGrpSpPr>
        <p:grpSpPr>
          <a:xfrm>
            <a:off x="5067451" y="6036885"/>
            <a:ext cx="1765535" cy="1041400"/>
            <a:chOff x="5067451" y="6036885"/>
            <a:chExt cx="1765535" cy="1041400"/>
          </a:xfrm>
        </p:grpSpPr>
        <p:pic>
          <p:nvPicPr>
            <p:cNvPr id="27" name="Picture 26" descr="Icon&#10;&#10;Description automatically generated">
              <a:extLst>
                <a:ext uri="{FF2B5EF4-FFF2-40B4-BE49-F238E27FC236}">
                  <a16:creationId xmlns:a16="http://schemas.microsoft.com/office/drawing/2014/main" id="{A3F26858-FEF2-5D4A-B2E6-D577579FD4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28" name="Picture 27" descr="A picture containing text, sign, tableware, plate&#10;&#10;Description automatically generated">
              <a:extLst>
                <a:ext uri="{FF2B5EF4-FFF2-40B4-BE49-F238E27FC236}">
                  <a16:creationId xmlns:a16="http://schemas.microsoft.com/office/drawing/2014/main" id="{0379E91E-8E8F-E841-AC56-45B4C8FA9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1" name="Picture 30" descr="Shape, arrow&#10;&#10;Description automatically generated">
              <a:extLst>
                <a:ext uri="{FF2B5EF4-FFF2-40B4-BE49-F238E27FC236}">
                  <a16:creationId xmlns:a16="http://schemas.microsoft.com/office/drawing/2014/main" id="{CECE8335-EBC3-FB4E-B1BE-453BBF898B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1903704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lstStyle>
            <a:lvl1pPr algn="ctr">
              <a:buNone/>
              <a:defRPr sz="15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23385C"/>
                </a:solidFill>
                <a:latin typeface="+mn-lt"/>
              </a:defRPr>
            </a:lvl1pPr>
          </a:lstStyle>
          <a:p>
            <a:pPr lvl="0"/>
            <a:r>
              <a:rPr lang="en-US" dirty="0"/>
              <a:t>Heading</a:t>
            </a:r>
          </a:p>
        </p:txBody>
      </p:sp>
      <p:grpSp>
        <p:nvGrpSpPr>
          <p:cNvPr id="11" name="Group 10">
            <a:extLst>
              <a:ext uri="{FF2B5EF4-FFF2-40B4-BE49-F238E27FC236}">
                <a16:creationId xmlns:a16="http://schemas.microsoft.com/office/drawing/2014/main" id="{F40EB58F-7928-624A-A32B-98DFED99D43B}"/>
              </a:ext>
            </a:extLst>
          </p:cNvPr>
          <p:cNvGrpSpPr/>
          <p:nvPr userDrawn="1"/>
        </p:nvGrpSpPr>
        <p:grpSpPr>
          <a:xfrm>
            <a:off x="5067451" y="6036885"/>
            <a:ext cx="1765535" cy="1041400"/>
            <a:chOff x="5067451" y="6036885"/>
            <a:chExt cx="1765535" cy="1041400"/>
          </a:xfrm>
        </p:grpSpPr>
        <p:pic>
          <p:nvPicPr>
            <p:cNvPr id="10" name="Picture 9" descr="Icon&#10;&#10;Description automatically generated">
              <a:extLst>
                <a:ext uri="{FF2B5EF4-FFF2-40B4-BE49-F238E27FC236}">
                  <a16:creationId xmlns:a16="http://schemas.microsoft.com/office/drawing/2014/main" id="{2426661C-9500-8947-8ACF-2ABF246288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0086" y="6036885"/>
              <a:ext cx="1612900" cy="1041400"/>
            </a:xfrm>
            <a:prstGeom prst="rect">
              <a:avLst/>
            </a:prstGeom>
          </p:spPr>
        </p:pic>
        <p:pic>
          <p:nvPicPr>
            <p:cNvPr id="33" name="Picture 32" descr="A picture containing text, sign, tableware, plate&#10;&#10;Description automatically generated">
              <a:extLst>
                <a:ext uri="{FF2B5EF4-FFF2-40B4-BE49-F238E27FC236}">
                  <a16:creationId xmlns:a16="http://schemas.microsoft.com/office/drawing/2014/main" id="{637502F0-9928-A446-809D-5EFF8352E0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55747" y="6218244"/>
              <a:ext cx="1080400" cy="315277"/>
            </a:xfrm>
            <a:prstGeom prst="rect">
              <a:avLst/>
            </a:prstGeom>
          </p:spPr>
        </p:pic>
        <p:pic>
          <p:nvPicPr>
            <p:cNvPr id="34" name="Picture 33" descr="Shape, arrow&#10;&#10;Description automatically generated">
              <a:extLst>
                <a:ext uri="{FF2B5EF4-FFF2-40B4-BE49-F238E27FC236}">
                  <a16:creationId xmlns:a16="http://schemas.microsoft.com/office/drawing/2014/main" id="{15819499-69BD-A640-AAAF-5FB4DC61F1C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67451" y="6387828"/>
              <a:ext cx="488296" cy="315278"/>
            </a:xfrm>
            <a:prstGeom prst="rect">
              <a:avLst/>
            </a:prstGeom>
          </p:spPr>
        </p:pic>
      </p:grpSp>
    </p:spTree>
    <p:extLst>
      <p:ext uri="{BB962C8B-B14F-4D97-AF65-F5344CB8AC3E}">
        <p14:creationId xmlns:p14="http://schemas.microsoft.com/office/powerpoint/2010/main" val="1902107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DCCC6"/>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23385C"/>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00A4B8"/>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DC562">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F16A4C"/>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sp>
        <p:nvSpPr>
          <p:cNvPr id="101" name="Text Placeholder 17">
            <a:extLst>
              <a:ext uri="{FF2B5EF4-FFF2-40B4-BE49-F238E27FC236}">
                <a16:creationId xmlns:a16="http://schemas.microsoft.com/office/drawing/2014/main" id="{20D53A06-A470-E043-A7C1-9D4483F8962D}"/>
              </a:ext>
            </a:extLst>
          </p:cNvPr>
          <p:cNvSpPr>
            <a:spLocks noGrp="1"/>
          </p:cNvSpPr>
          <p:nvPr>
            <p:ph type="body" sz="quarter" idx="19" hasCustomPrompt="1"/>
          </p:nvPr>
        </p:nvSpPr>
        <p:spPr>
          <a:xfrm>
            <a:off x="5383588" y="3262474"/>
            <a:ext cx="2212737" cy="651123"/>
          </a:xfrm>
        </p:spPr>
        <p:txBody>
          <a:bodyPr/>
          <a:lstStyle>
            <a:lvl1pPr algn="r">
              <a:buNone/>
              <a:defRPr sz="1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7DCCC6"/>
                </a:solidFill>
                <a:latin typeface="+mn-lt"/>
              </a:defRPr>
            </a:lvl1pPr>
          </a:lstStyle>
          <a:p>
            <a:pPr lvl="0"/>
            <a:r>
              <a:rPr lang="en-US" dirty="0"/>
              <a:t>Title</a:t>
            </a:r>
          </a:p>
        </p:txBody>
      </p:sp>
      <p:sp>
        <p:nvSpPr>
          <p:cNvPr id="103" name="Text Placeholder 17">
            <a:extLst>
              <a:ext uri="{FF2B5EF4-FFF2-40B4-BE49-F238E27FC236}">
                <a16:creationId xmlns:a16="http://schemas.microsoft.com/office/drawing/2014/main" id="{CF75D89D-1D17-D04C-8A25-58DADB17A5B6}"/>
              </a:ext>
            </a:extLst>
          </p:cNvPr>
          <p:cNvSpPr>
            <a:spLocks noGrp="1"/>
          </p:cNvSpPr>
          <p:nvPr>
            <p:ph type="body" sz="quarter" idx="21" hasCustomPrompt="1"/>
          </p:nvPr>
        </p:nvSpPr>
        <p:spPr>
          <a:xfrm>
            <a:off x="6505379" y="927252"/>
            <a:ext cx="2212737" cy="651123"/>
          </a:xfrm>
        </p:spPr>
        <p:txBody>
          <a:bodyPr anchor="t"/>
          <a:lstStyle>
            <a:lvl1pPr algn="r">
              <a:buNone/>
              <a:defRPr sz="1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23385C"/>
                </a:solidFill>
                <a:latin typeface="+mn-lt"/>
              </a:defRPr>
            </a:lvl1pPr>
          </a:lstStyle>
          <a:p>
            <a:pPr lvl="0"/>
            <a:r>
              <a:rPr lang="en-US" dirty="0"/>
              <a:t>Title</a:t>
            </a:r>
          </a:p>
        </p:txBody>
      </p:sp>
      <p:sp>
        <p:nvSpPr>
          <p:cNvPr id="105" name="Text Placeholder 17">
            <a:extLst>
              <a:ext uri="{FF2B5EF4-FFF2-40B4-BE49-F238E27FC236}">
                <a16:creationId xmlns:a16="http://schemas.microsoft.com/office/drawing/2014/main" id="{23CD4274-1A62-C44F-9D93-D9C507ADC254}"/>
              </a:ext>
            </a:extLst>
          </p:cNvPr>
          <p:cNvSpPr>
            <a:spLocks noGrp="1"/>
          </p:cNvSpPr>
          <p:nvPr>
            <p:ph type="body" sz="quarter" idx="23" hasCustomPrompt="1"/>
          </p:nvPr>
        </p:nvSpPr>
        <p:spPr>
          <a:xfrm>
            <a:off x="6667060" y="5501098"/>
            <a:ext cx="2212737" cy="651123"/>
          </a:xfrm>
        </p:spPr>
        <p:txBody>
          <a:bodyPr anchor="t"/>
          <a:lstStyle>
            <a:lvl1pPr algn="r">
              <a:buNone/>
              <a:defRPr sz="14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FDC562"/>
                </a:solidFill>
                <a:latin typeface="+mn-lt"/>
              </a:defRPr>
            </a:lvl1pPr>
          </a:lstStyle>
          <a:p>
            <a:pPr lvl="0"/>
            <a:r>
              <a:rPr lang="en-US" dirty="0"/>
              <a:t>Title</a:t>
            </a:r>
          </a:p>
        </p:txBody>
      </p:sp>
      <p:sp>
        <p:nvSpPr>
          <p:cNvPr id="107" name="Text Placeholder 17">
            <a:extLst>
              <a:ext uri="{FF2B5EF4-FFF2-40B4-BE49-F238E27FC236}">
                <a16:creationId xmlns:a16="http://schemas.microsoft.com/office/drawing/2014/main" id="{43320795-46BC-AF4D-BEC0-E2B432C9F1BB}"/>
              </a:ext>
            </a:extLst>
          </p:cNvPr>
          <p:cNvSpPr>
            <a:spLocks noGrp="1"/>
          </p:cNvSpPr>
          <p:nvPr>
            <p:ph type="body" sz="quarter" idx="25" hasCustomPrompt="1"/>
          </p:nvPr>
        </p:nvSpPr>
        <p:spPr>
          <a:xfrm>
            <a:off x="5731326" y="4447206"/>
            <a:ext cx="2212737" cy="651123"/>
          </a:xfrm>
        </p:spPr>
        <p:txBody>
          <a:bodyPr anchor="t"/>
          <a:lstStyle>
            <a:lvl1pPr algn="r">
              <a:buNone/>
              <a:defRPr sz="1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F16A4C"/>
                </a:solidFill>
                <a:latin typeface="+mn-lt"/>
              </a:defRPr>
            </a:lvl1pPr>
          </a:lstStyle>
          <a:p>
            <a:pPr lvl="0"/>
            <a:r>
              <a:rPr lang="en-US" dirty="0"/>
              <a:t>Title</a:t>
            </a:r>
          </a:p>
        </p:txBody>
      </p:sp>
      <p:sp>
        <p:nvSpPr>
          <p:cNvPr id="109" name="Text Placeholder 17">
            <a:extLst>
              <a:ext uri="{FF2B5EF4-FFF2-40B4-BE49-F238E27FC236}">
                <a16:creationId xmlns:a16="http://schemas.microsoft.com/office/drawing/2014/main" id="{8FB2940C-DB12-FC4B-AE30-0A6B11AD18B8}"/>
              </a:ext>
            </a:extLst>
          </p:cNvPr>
          <p:cNvSpPr>
            <a:spLocks noGrp="1"/>
          </p:cNvSpPr>
          <p:nvPr>
            <p:ph type="body" sz="quarter" idx="27" hasCustomPrompt="1"/>
          </p:nvPr>
        </p:nvSpPr>
        <p:spPr>
          <a:xfrm>
            <a:off x="5779231" y="1959718"/>
            <a:ext cx="2212737" cy="651123"/>
          </a:xfrm>
        </p:spPr>
        <p:txBody>
          <a:bodyPr anchor="t"/>
          <a:lstStyle>
            <a:lvl1pPr algn="r">
              <a:buNone/>
              <a:defRPr sz="1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00A4B8"/>
                </a:solidFill>
                <a:latin typeface="+mn-lt"/>
              </a:defRPr>
            </a:lvl1pPr>
          </a:lstStyle>
          <a:p>
            <a:pPr lvl="0"/>
            <a:r>
              <a:rPr lang="en-US" dirty="0"/>
              <a:t>Title</a:t>
            </a:r>
          </a:p>
        </p:txBody>
      </p:sp>
      <p:grpSp>
        <p:nvGrpSpPr>
          <p:cNvPr id="79" name="Group 78">
            <a:extLst>
              <a:ext uri="{FF2B5EF4-FFF2-40B4-BE49-F238E27FC236}">
                <a16:creationId xmlns:a16="http://schemas.microsoft.com/office/drawing/2014/main" id="{68180585-D8B3-D24C-813A-0BA6B70E94ED}"/>
              </a:ext>
            </a:extLst>
          </p:cNvPr>
          <p:cNvGrpSpPr/>
          <p:nvPr userDrawn="1"/>
        </p:nvGrpSpPr>
        <p:grpSpPr>
          <a:xfrm>
            <a:off x="0" y="6194352"/>
            <a:ext cx="1847358" cy="678338"/>
            <a:chOff x="0" y="6194352"/>
            <a:chExt cx="1847358" cy="678338"/>
          </a:xfrm>
        </p:grpSpPr>
        <p:pic>
          <p:nvPicPr>
            <p:cNvPr id="80" name="Picture 79" descr="Icon&#10;&#10;Description automatically generated">
              <a:extLst>
                <a:ext uri="{FF2B5EF4-FFF2-40B4-BE49-F238E27FC236}">
                  <a16:creationId xmlns:a16="http://schemas.microsoft.com/office/drawing/2014/main" id="{0F311DC2-FEFF-CD4C-BAE3-972EB981E7D7}"/>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81" name="Picture 80" descr="A picture containing text, sign, tableware, plate&#10;&#10;Description automatically generated">
              <a:extLst>
                <a:ext uri="{FF2B5EF4-FFF2-40B4-BE49-F238E27FC236}">
                  <a16:creationId xmlns:a16="http://schemas.microsoft.com/office/drawing/2014/main" id="{D0B4EF20-8D24-914A-AEF9-24DF258EB6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82" name="Picture 81" descr="Shape, arrow&#10;&#10;Description automatically generated">
              <a:extLst>
                <a:ext uri="{FF2B5EF4-FFF2-40B4-BE49-F238E27FC236}">
                  <a16:creationId xmlns:a16="http://schemas.microsoft.com/office/drawing/2014/main" id="{D23486AB-9A17-6741-BA95-F8E91D6F62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582531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23385C"/>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23385C"/>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F16A4C"/>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00A4B8"/>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FDC562"/>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7DCCC6"/>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23385C"/>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00A4B8"/>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7DCCC6"/>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F16A4C"/>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FDC562"/>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5" name="Text Placeholder 17">
            <a:extLst>
              <a:ext uri="{FF2B5EF4-FFF2-40B4-BE49-F238E27FC236}">
                <a16:creationId xmlns:a16="http://schemas.microsoft.com/office/drawing/2014/main" id="{9F1B58C5-849B-6040-9634-77D323405C4C}"/>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156" name="Text Placeholder 17">
            <a:extLst>
              <a:ext uri="{FF2B5EF4-FFF2-40B4-BE49-F238E27FC236}">
                <a16:creationId xmlns:a16="http://schemas.microsoft.com/office/drawing/2014/main" id="{97D30FF1-9364-2D4A-9E8B-2DB1EABB0B84}"/>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157" name="Text Placeholder 17">
            <a:extLst>
              <a:ext uri="{FF2B5EF4-FFF2-40B4-BE49-F238E27FC236}">
                <a16:creationId xmlns:a16="http://schemas.microsoft.com/office/drawing/2014/main" id="{CEF744C9-F425-C845-A44E-5A41E9F96B50}"/>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grpSp>
        <p:nvGrpSpPr>
          <p:cNvPr id="36" name="Group 35">
            <a:extLst>
              <a:ext uri="{FF2B5EF4-FFF2-40B4-BE49-F238E27FC236}">
                <a16:creationId xmlns:a16="http://schemas.microsoft.com/office/drawing/2014/main" id="{431175E0-037D-7F41-81B8-C423356AB5A2}"/>
              </a:ext>
            </a:extLst>
          </p:cNvPr>
          <p:cNvGrpSpPr/>
          <p:nvPr userDrawn="1"/>
        </p:nvGrpSpPr>
        <p:grpSpPr>
          <a:xfrm>
            <a:off x="0" y="6194352"/>
            <a:ext cx="1847358" cy="678338"/>
            <a:chOff x="0" y="6194352"/>
            <a:chExt cx="1847358" cy="678338"/>
          </a:xfrm>
        </p:grpSpPr>
        <p:pic>
          <p:nvPicPr>
            <p:cNvPr id="37" name="Picture 36" descr="Icon&#10;&#10;Description automatically generated">
              <a:extLst>
                <a:ext uri="{FF2B5EF4-FFF2-40B4-BE49-F238E27FC236}">
                  <a16:creationId xmlns:a16="http://schemas.microsoft.com/office/drawing/2014/main" id="{C0A56D16-BE1D-E443-98C9-AAA2F580D121}"/>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38" name="Picture 37" descr="A picture containing text, sign, tableware, plate&#10;&#10;Description automatically generated">
              <a:extLst>
                <a:ext uri="{FF2B5EF4-FFF2-40B4-BE49-F238E27FC236}">
                  <a16:creationId xmlns:a16="http://schemas.microsoft.com/office/drawing/2014/main" id="{938A230E-04BD-2449-BD25-E59329CA1A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662" y="6218244"/>
              <a:ext cx="1080400" cy="315277"/>
            </a:xfrm>
            <a:prstGeom prst="rect">
              <a:avLst/>
            </a:prstGeom>
          </p:spPr>
        </p:pic>
        <p:pic>
          <p:nvPicPr>
            <p:cNvPr id="39" name="Picture 38" descr="Shape, arrow&#10;&#10;Description automatically generated">
              <a:extLst>
                <a:ext uri="{FF2B5EF4-FFF2-40B4-BE49-F238E27FC236}">
                  <a16:creationId xmlns:a16="http://schemas.microsoft.com/office/drawing/2014/main" id="{1E4CF955-D8A1-FC41-9CC9-1021731B5E0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3507714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23385C"/>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2" name="Rectangle 1">
            <a:extLst>
              <a:ext uri="{FF2B5EF4-FFF2-40B4-BE49-F238E27FC236}">
                <a16:creationId xmlns:a16="http://schemas.microsoft.com/office/drawing/2014/main" id="{DB70FC33-468D-C84E-8B00-B9E35D628700}"/>
              </a:ext>
            </a:extLst>
          </p:cNvPr>
          <p:cNvSpPr/>
          <p:nvPr userDrawn="1"/>
        </p:nvSpPr>
        <p:spPr>
          <a:xfrm>
            <a:off x="5945157" y="3244334"/>
            <a:ext cx="301686" cy="369332"/>
          </a:xfrm>
          <a:prstGeom prst="rect">
            <a:avLst/>
          </a:prstGeom>
        </p:spPr>
        <p:txBody>
          <a:bodyPr wrap="none">
            <a:spAutoFit/>
          </a:body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00A4B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7DCCC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F16A4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lstStyle>
            <a:lvl1pPr algn="ctr">
              <a:buNone/>
              <a:defRPr sz="1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31" name="Group 30">
            <a:extLst>
              <a:ext uri="{FF2B5EF4-FFF2-40B4-BE49-F238E27FC236}">
                <a16:creationId xmlns:a16="http://schemas.microsoft.com/office/drawing/2014/main" id="{0BACD746-834E-014E-9597-34F8C7EE3798}"/>
              </a:ext>
            </a:extLst>
          </p:cNvPr>
          <p:cNvGrpSpPr/>
          <p:nvPr userDrawn="1"/>
        </p:nvGrpSpPr>
        <p:grpSpPr>
          <a:xfrm flipH="1">
            <a:off x="10344642" y="6178622"/>
            <a:ext cx="1847358" cy="678338"/>
            <a:chOff x="0" y="6194352"/>
            <a:chExt cx="1847358" cy="678338"/>
          </a:xfrm>
        </p:grpSpPr>
        <p:pic>
          <p:nvPicPr>
            <p:cNvPr id="32" name="Picture 31" descr="Icon&#10;&#10;Description automatically generated">
              <a:extLst>
                <a:ext uri="{FF2B5EF4-FFF2-40B4-BE49-F238E27FC236}">
                  <a16:creationId xmlns:a16="http://schemas.microsoft.com/office/drawing/2014/main" id="{93D4319C-32DE-2345-817D-B442827D90EE}"/>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49" name="Picture 48" descr="A picture containing text, sign, tableware, plate&#10;&#10;Description automatically generated">
              <a:extLst>
                <a:ext uri="{FF2B5EF4-FFF2-40B4-BE49-F238E27FC236}">
                  <a16:creationId xmlns:a16="http://schemas.microsoft.com/office/drawing/2014/main" id="{63482DC9-9B33-A34E-A891-5AC57B6D98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52" name="Picture 51" descr="Shape, arrow&#10;&#10;Description automatically generated">
              <a:extLst>
                <a:ext uri="{FF2B5EF4-FFF2-40B4-BE49-F238E27FC236}">
                  <a16:creationId xmlns:a16="http://schemas.microsoft.com/office/drawing/2014/main" id="{76FCF793-EA23-1F41-84E8-DA2E51ABE5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939996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23385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00A4B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7DCCC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F16A4C"/>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92559" y="3153853"/>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lstStyle>
            <a:lvl1pPr algn="ctr">
              <a:buNone/>
              <a:defRPr sz="1500" b="0" i="0" spc="0">
                <a:solidFill>
                  <a:srgbClr val="23385C"/>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23385C"/>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nvGrpSpPr>
          <p:cNvPr id="28" name="Group 27">
            <a:extLst>
              <a:ext uri="{FF2B5EF4-FFF2-40B4-BE49-F238E27FC236}">
                <a16:creationId xmlns:a16="http://schemas.microsoft.com/office/drawing/2014/main" id="{EDD7DD1D-6569-A648-B7BA-8A862C959B63}"/>
              </a:ext>
            </a:extLst>
          </p:cNvPr>
          <p:cNvGrpSpPr/>
          <p:nvPr userDrawn="1"/>
        </p:nvGrpSpPr>
        <p:grpSpPr>
          <a:xfrm flipH="1">
            <a:off x="10344642" y="6178622"/>
            <a:ext cx="1847358" cy="678338"/>
            <a:chOff x="0" y="6194352"/>
            <a:chExt cx="1847358" cy="678338"/>
          </a:xfrm>
        </p:grpSpPr>
        <p:pic>
          <p:nvPicPr>
            <p:cNvPr id="29" name="Picture 28" descr="Icon&#10;&#10;Description automatically generated">
              <a:extLst>
                <a:ext uri="{FF2B5EF4-FFF2-40B4-BE49-F238E27FC236}">
                  <a16:creationId xmlns:a16="http://schemas.microsoft.com/office/drawing/2014/main" id="{525A5E58-9616-604D-8FC9-6B7619197C94}"/>
                </a:ext>
              </a:extLst>
            </p:cNvPr>
            <p:cNvPicPr>
              <a:picLocks noChangeAspect="1"/>
            </p:cNvPicPr>
            <p:nvPr userDrawn="1"/>
          </p:nvPicPr>
          <p:blipFill>
            <a:blip r:embed="rId2"/>
            <a:stretch>
              <a:fillRect/>
            </a:stretch>
          </p:blipFill>
          <p:spPr>
            <a:xfrm flipH="1">
              <a:off x="0" y="6194352"/>
              <a:ext cx="1058868" cy="678338"/>
            </a:xfrm>
            <a:prstGeom prst="rect">
              <a:avLst/>
            </a:prstGeom>
          </p:spPr>
        </p:pic>
        <p:pic>
          <p:nvPicPr>
            <p:cNvPr id="30" name="Picture 29" descr="A picture containing text, sign, tableware, plate&#10;&#10;Description automatically generated">
              <a:extLst>
                <a:ext uri="{FF2B5EF4-FFF2-40B4-BE49-F238E27FC236}">
                  <a16:creationId xmlns:a16="http://schemas.microsoft.com/office/drawing/2014/main" id="{55F74A9A-7428-B54D-841E-92004CF577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278662" y="6218244"/>
              <a:ext cx="1080400" cy="315277"/>
            </a:xfrm>
            <a:prstGeom prst="rect">
              <a:avLst/>
            </a:prstGeom>
          </p:spPr>
        </p:pic>
        <p:pic>
          <p:nvPicPr>
            <p:cNvPr id="33" name="Picture 32" descr="Shape, arrow&#10;&#10;Description automatically generated">
              <a:extLst>
                <a:ext uri="{FF2B5EF4-FFF2-40B4-BE49-F238E27FC236}">
                  <a16:creationId xmlns:a16="http://schemas.microsoft.com/office/drawing/2014/main" id="{18EEA0B2-3AEE-A140-9499-01A6A041AB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59062" y="6387828"/>
              <a:ext cx="488296" cy="315278"/>
            </a:xfrm>
            <a:prstGeom prst="rect">
              <a:avLst/>
            </a:prstGeom>
          </p:spPr>
        </p:pic>
      </p:grpSp>
    </p:spTree>
    <p:extLst>
      <p:ext uri="{BB962C8B-B14F-4D97-AF65-F5344CB8AC3E}">
        <p14:creationId xmlns:p14="http://schemas.microsoft.com/office/powerpoint/2010/main" val="2202688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D42471-1AE1-7E43-ADAB-FFD070D8B9A4}"/>
              </a:ext>
            </a:extLst>
          </p:cNvPr>
          <p:cNvSpPr/>
          <p:nvPr userDrawn="1"/>
        </p:nvSpPr>
        <p:spPr>
          <a:xfrm flipV="1">
            <a:off x="7252828" y="8349"/>
            <a:ext cx="4355270" cy="6833936"/>
          </a:xfrm>
          <a:prstGeom prst="rect">
            <a:avLst/>
          </a:prstGeom>
          <a:solidFill>
            <a:srgbClr val="7DC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 name="Rectangle 2">
            <a:extLst>
              <a:ext uri="{FF2B5EF4-FFF2-40B4-BE49-F238E27FC236}">
                <a16:creationId xmlns:a16="http://schemas.microsoft.com/office/drawing/2014/main" id="{5FC67433-1584-FF43-ADAA-681A94BE02F6}"/>
              </a:ext>
            </a:extLst>
          </p:cNvPr>
          <p:cNvSpPr/>
          <p:nvPr userDrawn="1"/>
        </p:nvSpPr>
        <p:spPr>
          <a:xfrm>
            <a:off x="6982036" y="4072847"/>
            <a:ext cx="4896853" cy="2048825"/>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Logo, company name&#10;&#10;Description automatically generated">
            <a:extLst>
              <a:ext uri="{FF2B5EF4-FFF2-40B4-BE49-F238E27FC236}">
                <a16:creationId xmlns:a16="http://schemas.microsoft.com/office/drawing/2014/main" id="{EF38EF7A-81AA-1A4F-8718-DCE50973E9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2828" y="-3683"/>
            <a:ext cx="4355270" cy="2788837"/>
          </a:xfrm>
          <a:prstGeom prst="rect">
            <a:avLst/>
          </a:prstGeom>
        </p:spPr>
      </p:pic>
      <p:pic>
        <p:nvPicPr>
          <p:cNvPr id="39" name="Picture 38" descr="Icon&#10;&#10;Description automatically generated">
            <a:extLst>
              <a:ext uri="{FF2B5EF4-FFF2-40B4-BE49-F238E27FC236}">
                <a16:creationId xmlns:a16="http://schemas.microsoft.com/office/drawing/2014/main" id="{9B50C308-36DF-C242-BF4A-0F0BEE1B6E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9722" y="-3683"/>
            <a:ext cx="3381345" cy="2542346"/>
          </a:xfrm>
          <a:prstGeom prst="rect">
            <a:avLst/>
          </a:prstGeom>
        </p:spPr>
      </p:pic>
      <p:sp>
        <p:nvSpPr>
          <p:cNvPr id="5" name="Google Shape;482;p39">
            <a:extLst>
              <a:ext uri="{FF2B5EF4-FFF2-40B4-BE49-F238E27FC236}">
                <a16:creationId xmlns:a16="http://schemas.microsoft.com/office/drawing/2014/main" id="{EEC38ED6-50FB-8743-88C0-96E8A16C20B3}"/>
              </a:ext>
            </a:extLst>
          </p:cNvPr>
          <p:cNvSpPr/>
          <p:nvPr userDrawn="1"/>
        </p:nvSpPr>
        <p:spPr>
          <a:xfrm>
            <a:off x="7511827" y="4292664"/>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23385C"/>
          </a:solid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495627" y="5538848"/>
            <a:ext cx="233548" cy="233548"/>
            <a:chOff x="5941025" y="3634400"/>
            <a:chExt cx="467650" cy="467650"/>
          </a:xfrm>
          <a:solidFill>
            <a:srgbClr val="23385C"/>
          </a:solid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500861" y="4928786"/>
            <a:ext cx="232323" cy="156913"/>
            <a:chOff x="564675" y="1700625"/>
            <a:chExt cx="465200" cy="314200"/>
          </a:xfrm>
          <a:solidFill>
            <a:srgbClr val="23385C"/>
          </a:solid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3385C"/>
                </a:solidFill>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922902" y="4261335"/>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922902" y="4884294"/>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931066" y="5527857"/>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583902" y="2173094"/>
            <a:ext cx="3195486" cy="731140"/>
          </a:xfrm>
        </p:spPr>
        <p:txBody>
          <a:bodyPr anchor="ctr">
            <a:normAutofit/>
          </a:bodyPr>
          <a:lstStyle>
            <a:lvl1pPr marL="0" indent="0" algn="l">
              <a:buNone/>
              <a:defRPr sz="2800" baseline="0">
                <a:solidFill>
                  <a:srgbClr val="23385C"/>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83902" y="1363518"/>
            <a:ext cx="3195485" cy="837258"/>
          </a:xfrm>
        </p:spPr>
        <p:txBody>
          <a:bodyPr anchor="ctr">
            <a:normAutofit/>
          </a:bodyPr>
          <a:lstStyle>
            <a:lvl1pPr marL="0" indent="0" algn="l">
              <a:buNone/>
              <a:defRPr sz="5000" baseline="0">
                <a:solidFill>
                  <a:srgbClr val="23385C"/>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313111" y="5369146"/>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706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12192000" cy="5119711"/>
          </a:xfrm>
          <a:prstGeom prst="rect">
            <a:avLst/>
          </a:prstGeom>
          <a:solidFill>
            <a:srgbClr val="7DCC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5C9B4BE8-8FFE-2145-9014-64D7A0601AB2}"/>
              </a:ext>
            </a:extLst>
          </p:cNvPr>
          <p:cNvSpPr/>
          <p:nvPr userDrawn="1"/>
        </p:nvSpPr>
        <p:spPr>
          <a:xfrm>
            <a:off x="0" y="3561347"/>
            <a:ext cx="12192000" cy="3341242"/>
          </a:xfrm>
          <a:prstGeom prst="rect">
            <a:avLst/>
          </a:prstGeom>
          <a:solidFill>
            <a:srgbClr val="2338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0" y="4579965"/>
            <a:ext cx="12192000" cy="697353"/>
          </a:xfrm>
        </p:spPr>
        <p:txBody>
          <a:bodyPr>
            <a:noAutofit/>
          </a:bodyPr>
          <a:lstStyle>
            <a:lvl1pPr marL="0" indent="0" algn="ct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0" y="3961442"/>
            <a:ext cx="12192000" cy="697353"/>
          </a:xfrm>
        </p:spPr>
        <p:txBody>
          <a:bodyPr>
            <a:normAutofit/>
          </a:bodyPr>
          <a:lstStyle>
            <a:lvl1pPr marL="0" indent="0" algn="ctr">
              <a:buNone/>
              <a:defRPr sz="3600" b="0" i="0">
                <a:solidFill>
                  <a:schemeClr val="bg1"/>
                </a:solidFill>
                <a:latin typeface="+mn-lt"/>
              </a:defRPr>
            </a:lvl1pPr>
          </a:lstStyle>
          <a:p>
            <a:pPr lvl="0"/>
            <a:r>
              <a:rPr lang="en-US" dirty="0"/>
              <a:t>Cover Design 3</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4728003" y="6204183"/>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0" name="Picture 9" descr="Logo, company name&#10;&#10;Description automatically generated">
            <a:extLst>
              <a:ext uri="{FF2B5EF4-FFF2-40B4-BE49-F238E27FC236}">
                <a16:creationId xmlns:a16="http://schemas.microsoft.com/office/drawing/2014/main" id="{5DA8D9DA-2369-2B42-A4C7-EF7BF9E516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39437" y="13987"/>
            <a:ext cx="5513126" cy="3530254"/>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Content Slide - 5 bulle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4" name="Picture 3" descr="Icon&#10;&#10;Description automatically generated">
            <a:extLst>
              <a:ext uri="{FF2B5EF4-FFF2-40B4-BE49-F238E27FC236}">
                <a16:creationId xmlns:a16="http://schemas.microsoft.com/office/drawing/2014/main" id="{4C24BC5C-56B4-894A-82E0-70B2AFD1B3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6173" y="5008123"/>
            <a:ext cx="3785372" cy="1884632"/>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Content Slide - 6 bulle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47624" y="341609"/>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85952" y="39880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55907" y="731580"/>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00A4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DC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15861" y="341609"/>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47624" y="1416235"/>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85952" y="147343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55907" y="1806206"/>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15861" y="1416235"/>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47624" y="2475999"/>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85952" y="253319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55907" y="2865970"/>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15861" y="2475999"/>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33769" y="3534185"/>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72097" y="359138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42052" y="4054784"/>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02006" y="3534185"/>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47624" y="4611487"/>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85952" y="466868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55907" y="5001458"/>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15861" y="4611487"/>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4" name="Picture 3" descr="Icon&#10;&#10;Description automatically generated">
            <a:extLst>
              <a:ext uri="{FF2B5EF4-FFF2-40B4-BE49-F238E27FC236}">
                <a16:creationId xmlns:a16="http://schemas.microsoft.com/office/drawing/2014/main" id="{4C24BC5C-56B4-894A-82E0-70B2AFD1B3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6173" y="5008123"/>
            <a:ext cx="3785372" cy="1884632"/>
          </a:xfrm>
          <a:prstGeom prst="rect">
            <a:avLst/>
          </a:prstGeom>
        </p:spPr>
      </p:pic>
      <p:sp>
        <p:nvSpPr>
          <p:cNvPr id="27" name="Oval 26">
            <a:extLst>
              <a:ext uri="{FF2B5EF4-FFF2-40B4-BE49-F238E27FC236}">
                <a16:creationId xmlns:a16="http://schemas.microsoft.com/office/drawing/2014/main" id="{5C70CEB0-7166-D445-8FBB-3755DA55B3DB}"/>
              </a:ext>
            </a:extLst>
          </p:cNvPr>
          <p:cNvSpPr/>
          <p:nvPr userDrawn="1"/>
        </p:nvSpPr>
        <p:spPr>
          <a:xfrm>
            <a:off x="6345644" y="5653301"/>
            <a:ext cx="771474" cy="771474"/>
          </a:xfrm>
          <a:prstGeom prst="ellipse">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5">
            <a:extLst>
              <a:ext uri="{FF2B5EF4-FFF2-40B4-BE49-F238E27FC236}">
                <a16:creationId xmlns:a16="http://schemas.microsoft.com/office/drawing/2014/main" id="{97FF5E62-72BA-D945-A7A5-FF65E932D9C6}"/>
              </a:ext>
            </a:extLst>
          </p:cNvPr>
          <p:cNvSpPr>
            <a:spLocks noGrp="1"/>
          </p:cNvSpPr>
          <p:nvPr>
            <p:ph type="body" sz="quarter" idx="27" hasCustomPrompt="1"/>
          </p:nvPr>
        </p:nvSpPr>
        <p:spPr>
          <a:xfrm>
            <a:off x="6483972" y="5710496"/>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cxnSp>
        <p:nvCxnSpPr>
          <p:cNvPr id="29" name="Straight Connector 28">
            <a:extLst>
              <a:ext uri="{FF2B5EF4-FFF2-40B4-BE49-F238E27FC236}">
                <a16:creationId xmlns:a16="http://schemas.microsoft.com/office/drawing/2014/main" id="{5533CF9A-BEC3-354C-9748-D5303B23C258}"/>
              </a:ext>
            </a:extLst>
          </p:cNvPr>
          <p:cNvCxnSpPr>
            <a:cxnSpLocks/>
          </p:cNvCxnSpPr>
          <p:nvPr userDrawn="1"/>
        </p:nvCxnSpPr>
        <p:spPr>
          <a:xfrm>
            <a:off x="5753927" y="6043272"/>
            <a:ext cx="591717" cy="0"/>
          </a:xfrm>
          <a:prstGeom prst="line">
            <a:avLst/>
          </a:prstGeom>
          <a:ln w="19050">
            <a:solidFill>
              <a:srgbClr val="F16A4C"/>
            </a:solidFill>
          </a:ln>
        </p:spPr>
        <p:style>
          <a:lnRef idx="1">
            <a:schemeClr val="accent1"/>
          </a:lnRef>
          <a:fillRef idx="0">
            <a:schemeClr val="accent1"/>
          </a:fillRef>
          <a:effectRef idx="0">
            <a:schemeClr val="accent1"/>
          </a:effectRef>
          <a:fontRef idx="minor">
            <a:schemeClr val="tx1"/>
          </a:fontRef>
        </p:style>
      </p:cxnSp>
      <p:sp>
        <p:nvSpPr>
          <p:cNvPr id="30" name="Text Placeholder 25">
            <a:extLst>
              <a:ext uri="{FF2B5EF4-FFF2-40B4-BE49-F238E27FC236}">
                <a16:creationId xmlns:a16="http://schemas.microsoft.com/office/drawing/2014/main" id="{09F61298-7562-054D-9390-2EB219676254}"/>
              </a:ext>
            </a:extLst>
          </p:cNvPr>
          <p:cNvSpPr>
            <a:spLocks noGrp="1"/>
          </p:cNvSpPr>
          <p:nvPr>
            <p:ph type="body" sz="quarter" idx="28" hasCustomPrompt="1"/>
          </p:nvPr>
        </p:nvSpPr>
        <p:spPr>
          <a:xfrm>
            <a:off x="7213881" y="5653301"/>
            <a:ext cx="4465067" cy="822373"/>
          </a:xfrm>
        </p:spPr>
        <p:txBody>
          <a:bodyPr anchor="ctr">
            <a:noAutofit/>
          </a:bodyPr>
          <a:lstStyle>
            <a:lvl1pPr marL="0" indent="0" algn="l">
              <a:buNone/>
              <a:defRPr sz="2200" baseline="0">
                <a:solidFill>
                  <a:srgbClr val="23385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311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F1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3" name="Text Placeholder 23">
            <a:extLst>
              <a:ext uri="{FF2B5EF4-FFF2-40B4-BE49-F238E27FC236}">
                <a16:creationId xmlns:a16="http://schemas.microsoft.com/office/drawing/2014/main" id="{AE79FE91-3830-884D-BFD8-6859D5F6BB3B}"/>
              </a:ext>
            </a:extLst>
          </p:cNvPr>
          <p:cNvSpPr>
            <a:spLocks noGrp="1"/>
          </p:cNvSpPr>
          <p:nvPr>
            <p:ph type="body" sz="quarter" idx="14" hasCustomPrompt="1"/>
          </p:nvPr>
        </p:nvSpPr>
        <p:spPr>
          <a:xfrm>
            <a:off x="10700893" y="381031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203270F2-74CA-3E48-A639-0135E1B9AD76}"/>
              </a:ext>
            </a:extLst>
          </p:cNvPr>
          <p:cNvSpPr>
            <a:spLocks noGrp="1"/>
          </p:cNvSpPr>
          <p:nvPr>
            <p:ph type="body" sz="quarter" idx="13" hasCustomPrompt="1"/>
          </p:nvPr>
        </p:nvSpPr>
        <p:spPr>
          <a:xfrm>
            <a:off x="6628531" y="763770"/>
            <a:ext cx="4857690" cy="3880802"/>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9F1E2138-C57A-0D44-9CDF-C2A457A8ADF8}"/>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pic>
        <p:nvPicPr>
          <p:cNvPr id="16" name="Picture 15" descr="Icon&#10;&#10;Description automatically generated">
            <a:extLst>
              <a:ext uri="{FF2B5EF4-FFF2-40B4-BE49-F238E27FC236}">
                <a16:creationId xmlns:a16="http://schemas.microsoft.com/office/drawing/2014/main" id="{AACADF74-E82D-964C-835B-771E1D47BE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7656" y="4981600"/>
            <a:ext cx="3904344" cy="1884632"/>
          </a:xfrm>
          <a:prstGeom prst="rect">
            <a:avLst/>
          </a:prstGeom>
        </p:spPr>
      </p:pic>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547002-8F3C-694D-AEC8-99454AAD7BD4}"/>
              </a:ext>
            </a:extLst>
          </p:cNvPr>
          <p:cNvSpPr/>
          <p:nvPr userDrawn="1"/>
        </p:nvSpPr>
        <p:spPr>
          <a:xfrm>
            <a:off x="241300" y="228600"/>
            <a:ext cx="11696700" cy="5695316"/>
          </a:xfrm>
          <a:prstGeom prst="rect">
            <a:avLst/>
          </a:prstGeom>
          <a:solidFill>
            <a:srgbClr val="00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10700893" y="381031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6628531" y="763770"/>
            <a:ext cx="4857690" cy="3880802"/>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Picture Placeholder 2">
            <a:extLst>
              <a:ext uri="{FF2B5EF4-FFF2-40B4-BE49-F238E27FC236}">
                <a16:creationId xmlns:a16="http://schemas.microsoft.com/office/drawing/2014/main" id="{D6AC81E1-C41A-BB46-B49A-3C3F2326F5F6}"/>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9" name="Picture 8" descr="Icon&#10;&#10;Description automatically generated">
            <a:extLst>
              <a:ext uri="{FF2B5EF4-FFF2-40B4-BE49-F238E27FC236}">
                <a16:creationId xmlns:a16="http://schemas.microsoft.com/office/drawing/2014/main" id="{659A1A35-B898-8246-8D43-C68A97BA1D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87656" y="4981600"/>
            <a:ext cx="3904344" cy="1884632"/>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6/26/22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79" r:id="rId3"/>
    <p:sldLayoutId id="2147483830" r:id="rId4"/>
    <p:sldLayoutId id="2147483829" r:id="rId5"/>
    <p:sldLayoutId id="2147483842" r:id="rId6"/>
    <p:sldLayoutId id="2147483880" r:id="rId7"/>
    <p:sldLayoutId id="2147483841" r:id="rId8"/>
    <p:sldLayoutId id="2147483840" r:id="rId9"/>
    <p:sldLayoutId id="2147483874" r:id="rId10"/>
    <p:sldLayoutId id="2147483861" r:id="rId11"/>
    <p:sldLayoutId id="2147483862" r:id="rId12"/>
    <p:sldLayoutId id="2147483875" r:id="rId13"/>
    <p:sldLayoutId id="2147483863" r:id="rId14"/>
    <p:sldLayoutId id="2147483835" r:id="rId15"/>
    <p:sldLayoutId id="2147483876" r:id="rId16"/>
    <p:sldLayoutId id="2147483836" r:id="rId17"/>
    <p:sldLayoutId id="2147483831" r:id="rId18"/>
    <p:sldLayoutId id="2147483846" r:id="rId19"/>
    <p:sldLayoutId id="2147483873" r:id="rId20"/>
    <p:sldLayoutId id="2147483834" r:id="rId21"/>
    <p:sldLayoutId id="2147483845" r:id="rId22"/>
    <p:sldLayoutId id="2147483869" r:id="rId23"/>
    <p:sldLayoutId id="2147483877" r:id="rId24"/>
    <p:sldLayoutId id="2147483866" r:id="rId25"/>
    <p:sldLayoutId id="2147483833" r:id="rId26"/>
    <p:sldLayoutId id="2147483847" r:id="rId27"/>
    <p:sldLayoutId id="2147483871" r:id="rId28"/>
    <p:sldLayoutId id="2147483870" r:id="rId29"/>
    <p:sldLayoutId id="2147483872" r:id="rId30"/>
    <p:sldLayoutId id="2147483837" r:id="rId31"/>
    <p:sldLayoutId id="2147483838" r:id="rId32"/>
    <p:sldLayoutId id="2147483844" r:id="rId33"/>
    <p:sldLayoutId id="2147483848" r:id="rId34"/>
    <p:sldLayoutId id="2147483849" r:id="rId35"/>
    <p:sldLayoutId id="2147483851" r:id="rId36"/>
    <p:sldLayoutId id="2147483854" r:id="rId37"/>
    <p:sldLayoutId id="2147483855" r:id="rId38"/>
    <p:sldLayoutId id="2147483856" r:id="rId39"/>
    <p:sldLayoutId id="2147483857" r:id="rId40"/>
    <p:sldLayoutId id="2147483864" r:id="rId41"/>
    <p:sldLayoutId id="2147483852" r:id="rId42"/>
    <p:sldLayoutId id="2147483858" r:id="rId43"/>
    <p:sldLayoutId id="2147483859" r:id="rId44"/>
    <p:sldLayoutId id="2147483860" r:id="rId45"/>
    <p:sldLayoutId id="2147483853"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citizenslab.eu/"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streetcivics.com/" TargetMode="External"/><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streetcivics.com/18-examples-of-civic-engagement-activities/" TargetMode="External"/><Relationship Id="rId2" Type="http://schemas.openxmlformats.org/officeDocument/2006/relationships/image" Target="../media/image28.png"/><Relationship Id="rId1" Type="http://schemas.openxmlformats.org/officeDocument/2006/relationships/slideLayout" Target="../slideLayouts/slideLayout20.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www.brookings.edu/blog/education-plus-development/2019/11/12/the-bucket-list-for-involved-citizens-76-things-you-can-do-to-boost-civic-engagement/" TargetMode="External"/><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studentcivicengagers.eu/guide-to-digital-civic-engagement-en/" TargetMode="Externa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milanote.com/" TargetMode="External"/><Relationship Id="rId2" Type="http://schemas.openxmlformats.org/officeDocument/2006/relationships/hyperlink" Target="https://www.studentcivicengagers.eu/guide-to-digital-civic-engagement-en/" TargetMode="Externa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www.studentcivicengagers.eu/guide-to-digital-civic-engagement-en/" TargetMode="External"/><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www.mitost.org/wp-content/uploads/2021/05/clnewengagement.pdf" TargetMode="External"/><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image" Target="../media/image40.jpeg"/><Relationship Id="rId5" Type="http://schemas.openxmlformats.org/officeDocument/2006/relationships/hyperlink" Target="http://ypp.dmlcentral.net/" TargetMode="External"/><Relationship Id="rId4" Type="http://schemas.openxmlformats.org/officeDocument/2006/relationships/hyperlink" Target="https://www.citizenlab.co/blog/civic-engagement/10-easy-ways-to-be-a-more-engaged-citize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hbr.org/2016/01/what-having-a-growth-mindset-actually-means" TargetMode="External"/><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5.xml"/><Relationship Id="rId4" Type="http://schemas.openxmlformats.org/officeDocument/2006/relationships/hyperlink" Target="https://www.studentcivicengagers.eu/"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s://blog.temboo.com/5-ways-civic-engagement-helps-communities/" TargetMode="External"/><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7.jpeg"/><Relationship Id="rId5" Type="http://schemas.openxmlformats.org/officeDocument/2006/relationships/hyperlink" Target="https://www.wheel.ie/sites/default/files/media/file-uploads/2018-08/Report%20of%20the%20Taskforce%20on%20Active%20Citizenship.pdf" TargetMode="External"/><Relationship Id="rId4" Type="http://schemas.openxmlformats.org/officeDocument/2006/relationships/hyperlink" Target="https://www.socialpinpoint.com/blog/4-steps-to-consider-in-the-project-planning-process-civic-engagement/"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studentcivicengagers.eu/guide-to-digital-civic-engagement-en/" TargetMode="Externa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https://thirdmission.univie.ac.at/en/service-learning/" TargetMode="Externa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hyperlink" Target="https://news.wsu.edu/2020/04/28/service-learning-boosts-academic-performance-retention-rates-collaborative-study/" TargetMode="External"/><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studentcivicengagers.eu/" TargetMode="Externa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ec.europa.eu/jrc/en/digcomp/digital-competence-framework"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ec.europa.eu/jrc/en/digcompedu" TargetMode="Externa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https://publications.jrc.ec.europa.eu/repository/handle/JRC109128" TargetMode="External"/><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publications.jrc.ec.europa.eu/repository/handle/JRC109128" TargetMode="External"/><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hyperlink" Target="https://www.studentcivicengagers.eu/guide-to-digital-civic-engagement-e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hyperlink" Target="https://www.studentcivicengagers.eu/guide-to-digital-civic-engagement-e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hyperlink" Target="https://starteridea.ee/startertart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dgs.un.org/goals" TargetMode="Externa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hyperlink" Target="https://www.ut.ee/en/news/best-ideas-kaleidoskoop-focus-improving-environment?fbclid=IwAR19KsgKcJ5barMTxJ8Hvz41lYXH2Uly8nlwt7-UYsKRbvgOBEUFAyVBFuU" TargetMode="External"/><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hyperlink" Target="https://www.univie.ac.at/alumni.ksa/iku-mentoring/" TargetMode="External"/><Relationship Id="rId7" Type="http://schemas.openxmlformats.org/officeDocument/2006/relationships/image" Target="../media/image62.jpeg"/><Relationship Id="rId2" Type="http://schemas.openxmlformats.org/officeDocument/2006/relationships/hyperlink" Target="https://ctl.univie.ac.at/angebote-fuer-studierende/qualifizierung-fuer-studentische-multiplikatorinnen/ausbildung-zumzur-steop-mentorin/" TargetMode="External"/><Relationship Id="rId1" Type="http://schemas.openxmlformats.org/officeDocument/2006/relationships/slideLayout" Target="../slideLayouts/slideLayout16.xml"/><Relationship Id="rId6" Type="http://schemas.openxmlformats.org/officeDocument/2006/relationships/hyperlink" Target="https://thirdmission.univie.ac.at/service-learning/" TargetMode="External"/><Relationship Id="rId5" Type="http://schemas.openxmlformats.org/officeDocument/2006/relationships/hyperlink" Target="https://www.wu.ac.at/studierende/mein-studium/bachelorguide/foerderprogramme/volunteering/lmsch" TargetMode="External"/><Relationship Id="rId4" Type="http://schemas.openxmlformats.org/officeDocument/2006/relationships/hyperlink" Target="https://www.wu.ac.at/studierende/mein-studium/bachelorguide/foerderprogramme/mentoringwu/mentorin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entk.ee/noorsootoo/noorsootoo/noorte-osalus/" TargetMode="External"/><Relationship Id="rId2" Type="http://schemas.openxmlformats.org/officeDocument/2006/relationships/hyperlink" Target="https://heakodanik.ee/" TargetMode="External"/><Relationship Id="rId1" Type="http://schemas.openxmlformats.org/officeDocument/2006/relationships/slideLayout" Target="../slideLayouts/slideLayout16.xml"/><Relationship Id="rId5" Type="http://schemas.openxmlformats.org/officeDocument/2006/relationships/image" Target="../media/image63.png"/><Relationship Id="rId4" Type="http://schemas.openxmlformats.org/officeDocument/2006/relationships/hyperlink" Target="https://vabatahtlikud.ee/vabatahtlik-tegevu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dcu.ie/engagement" TargetMode="External"/><Relationship Id="rId2" Type="http://schemas.openxmlformats.org/officeDocument/2006/relationships/image" Target="../media/image64.jpeg"/><Relationship Id="rId1" Type="http://schemas.openxmlformats.org/officeDocument/2006/relationships/slideLayout" Target="../slideLayouts/slideLayout16.xml"/><Relationship Id="rId5" Type="http://schemas.openxmlformats.org/officeDocument/2006/relationships/hyperlink" Target="https://www.volunteer.ie/" TargetMode="External"/><Relationship Id="rId4" Type="http://schemas.openxmlformats.org/officeDocument/2006/relationships/hyperlink" Target="https://www.corkcity.ie/en/council-services/services/community/community-initiatives/promoting-civic-engagement.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aaum.pt/oportunidades/" TargetMode="External"/><Relationship Id="rId2" Type="http://schemas.openxmlformats.org/officeDocument/2006/relationships/hyperlink" Target="https://portugalforukraine.gov.pt/" TargetMode="External"/><Relationship Id="rId1" Type="http://schemas.openxmlformats.org/officeDocument/2006/relationships/slideLayout" Target="../slideLayouts/slideLayout16.xml"/><Relationship Id="rId5" Type="http://schemas.openxmlformats.org/officeDocument/2006/relationships/image" Target="../media/image65.jpeg"/><Relationship Id="rId4" Type="http://schemas.openxmlformats.org/officeDocument/2006/relationships/hyperlink" Target="https://eportugal.gov.pt/cidadaos-europeus-viajar-viver-e-fazer-negocios-em-portugal/educacao-estagios-e-voluntariado-em-portugal/voluntariado-em-portuga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6.xml"/><Relationship Id="rId1" Type="http://schemas.openxmlformats.org/officeDocument/2006/relationships/video" Target="https://www.youtube.com/embed/qAIolKgDPrA?feature=oembed" TargetMode="External"/><Relationship Id="rId5" Type="http://schemas.openxmlformats.org/officeDocument/2006/relationships/image" Target="../media/image66.jpeg"/><Relationship Id="rId4" Type="http://schemas.openxmlformats.org/officeDocument/2006/relationships/hyperlink" Target="https://www.youtube.com/watch?v=qAIolKgDPrA"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6.xml"/><Relationship Id="rId1" Type="http://schemas.openxmlformats.org/officeDocument/2006/relationships/video" Target="https://www.youtube.com/embed/NpCzIniPZDU?feature=oembed" TargetMode="External"/><Relationship Id="rId5" Type="http://schemas.openxmlformats.org/officeDocument/2006/relationships/image" Target="../media/image67.jpeg"/><Relationship Id="rId4" Type="http://schemas.openxmlformats.org/officeDocument/2006/relationships/hyperlink" Target="https://www.youtube.com/watch?v=NpCzIniPZDU"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6.xml"/><Relationship Id="rId1" Type="http://schemas.openxmlformats.org/officeDocument/2006/relationships/video" Target="https://www.youtube.com/embed/wqrHkM_6dsM?start=1&amp;feature=oembed" TargetMode="External"/><Relationship Id="rId5" Type="http://schemas.openxmlformats.org/officeDocument/2006/relationships/image" Target="../media/image68.jpeg"/><Relationship Id="rId4" Type="http://schemas.openxmlformats.org/officeDocument/2006/relationships/hyperlink" Target="https://www.youtube.com/watch?v=wqrHkM_6dsM&amp;t"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socialerasmus.org/" TargetMode="External"/><Relationship Id="rId2" Type="http://schemas.openxmlformats.org/officeDocument/2006/relationships/slideLayout" Target="../slideLayouts/slideLayout26.xml"/><Relationship Id="rId1" Type="http://schemas.openxmlformats.org/officeDocument/2006/relationships/video" Target="https://www.youtube.com/embed/BV8PICN1xWM?feature=oembed" TargetMode="External"/><Relationship Id="rId5" Type="http://schemas.openxmlformats.org/officeDocument/2006/relationships/image" Target="../media/image69.jpeg"/><Relationship Id="rId4" Type="http://schemas.openxmlformats.org/officeDocument/2006/relationships/hyperlink" Target="https://www.youtube.com/watch?v=wqrHkM_6dsM&amp;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sdgs.un.org/goals/goal10" TargetMode="External"/><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sdgs.un.org/goals/goal12"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sdgs.un.org/goals/goal13"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sdgs.un.org/goals/goal16"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holding papers&#10;&#10;Description automatically generated with low confidence">
            <a:extLst>
              <a:ext uri="{FF2B5EF4-FFF2-40B4-BE49-F238E27FC236}">
                <a16:creationId xmlns:a16="http://schemas.microsoft.com/office/drawing/2014/main" id="{0DEDDFA2-136D-6B45-8B47-7DB6719406C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2800869"/>
            <a:ext cx="12192000" cy="3058510"/>
          </a:xfrm>
        </p:spPr>
      </p:pic>
      <p:sp>
        <p:nvSpPr>
          <p:cNvPr id="6" name="Text Placeholder 5">
            <a:extLst>
              <a:ext uri="{FF2B5EF4-FFF2-40B4-BE49-F238E27FC236}">
                <a16:creationId xmlns:a16="http://schemas.microsoft.com/office/drawing/2014/main" id="{C792A4EB-A5BB-B442-AAAB-F8279A90AE27}"/>
              </a:ext>
            </a:extLst>
          </p:cNvPr>
          <p:cNvSpPr>
            <a:spLocks noGrp="1"/>
          </p:cNvSpPr>
          <p:nvPr>
            <p:ph type="body" sz="quarter" idx="15"/>
          </p:nvPr>
        </p:nvSpPr>
        <p:spPr/>
        <p:txBody>
          <a:bodyPr/>
          <a:lstStyle/>
          <a:p>
            <a:pPr algn="l"/>
            <a:r>
              <a:rPr lang="en-US" sz="2800" dirty="0"/>
              <a:t>WHERE ARE THE OPPORTUNITIES FOR STUDENTS? </a:t>
            </a:r>
          </a:p>
        </p:txBody>
      </p:sp>
      <p:sp>
        <p:nvSpPr>
          <p:cNvPr id="7" name="Text Placeholder 6">
            <a:extLst>
              <a:ext uri="{FF2B5EF4-FFF2-40B4-BE49-F238E27FC236}">
                <a16:creationId xmlns:a16="http://schemas.microsoft.com/office/drawing/2014/main" id="{DD2558D1-14F6-9D47-A9FC-BFDACE155356}"/>
              </a:ext>
            </a:extLst>
          </p:cNvPr>
          <p:cNvSpPr>
            <a:spLocks noGrp="1"/>
          </p:cNvSpPr>
          <p:nvPr>
            <p:ph type="body" sz="quarter" idx="16"/>
          </p:nvPr>
        </p:nvSpPr>
        <p:spPr/>
        <p:txBody>
          <a:bodyPr/>
          <a:lstStyle/>
          <a:p>
            <a:pPr algn="l"/>
            <a:r>
              <a:rPr lang="en-US" dirty="0"/>
              <a:t>SDCE OERS MODULE 2:</a:t>
            </a:r>
          </a:p>
        </p:txBody>
      </p:sp>
    </p:spTree>
    <p:extLst>
      <p:ext uri="{BB962C8B-B14F-4D97-AF65-F5344CB8AC3E}">
        <p14:creationId xmlns:p14="http://schemas.microsoft.com/office/powerpoint/2010/main" val="1141115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itting in chairs&#10;&#10;Description automatically generated with medium confidence">
            <a:extLst>
              <a:ext uri="{FF2B5EF4-FFF2-40B4-BE49-F238E27FC236}">
                <a16:creationId xmlns:a16="http://schemas.microsoft.com/office/drawing/2014/main" id="{6AFD1C57-A6E4-0243-BA5F-06F71D6CED6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76086D86-181B-4589-B9A2-72E549E805D6}"/>
              </a:ext>
            </a:extLst>
          </p:cNvPr>
          <p:cNvSpPr>
            <a:spLocks noGrp="1"/>
          </p:cNvSpPr>
          <p:nvPr>
            <p:ph type="body" sz="quarter" idx="18"/>
          </p:nvPr>
        </p:nvSpPr>
        <p:spPr>
          <a:xfrm>
            <a:off x="1564445" y="1325730"/>
            <a:ext cx="5287617" cy="5546034"/>
          </a:xfrm>
        </p:spPr>
        <p:txBody>
          <a:bodyPr>
            <a:normAutofit fontScale="92500"/>
          </a:bodyPr>
          <a:lstStyle/>
          <a:p>
            <a:r>
              <a:rPr lang="en-US" sz="2400" dirty="0">
                <a:solidFill>
                  <a:schemeClr val="bg1"/>
                </a:solidFill>
              </a:rPr>
              <a:t>So, what are some of the solutions to these problems? We present you with three key resources that can help identify key local/ global issues or challenges that a student civic engagement project could help address.</a:t>
            </a:r>
          </a:p>
          <a:p>
            <a:r>
              <a:rPr lang="en-US" sz="2400" dirty="0">
                <a:solidFill>
                  <a:schemeClr val="bg1"/>
                </a:solidFill>
              </a:rPr>
              <a:t>We then bring you through inspirational examples of digital civic engagement projects from around the world.</a:t>
            </a:r>
          </a:p>
          <a:p>
            <a:endParaRPr lang="en-US" sz="2400" dirty="0">
              <a:solidFill>
                <a:schemeClr val="bg1"/>
              </a:solidFill>
            </a:endParaRPr>
          </a:p>
          <a:p>
            <a:r>
              <a:rPr lang="en-US" sz="2400" dirty="0">
                <a:solidFill>
                  <a:schemeClr val="bg1"/>
                </a:solidFill>
              </a:rPr>
              <a:t>We would recommend to read and explore the links and tools in the following section. The sources give many examples of Digital Civic Engagement in practice. These highlight what DCE projects can look like and give you some ideas as students what involvement might look like!</a:t>
            </a:r>
          </a:p>
          <a:p>
            <a:endParaRPr lang="en-IE" dirty="0"/>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p:txBody>
          <a:bodyPr>
            <a:normAutofit fontScale="25000" lnSpcReduction="20000"/>
          </a:bodyPr>
          <a:lstStyle/>
          <a:p>
            <a:r>
              <a:rPr lang="en-US" sz="11200" dirty="0"/>
              <a:t>IDENTIFYING SOLUTIONS </a:t>
            </a:r>
            <a:endParaRPr lang="en-US" dirty="0"/>
          </a:p>
        </p:txBody>
      </p:sp>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Tree>
    <p:extLst>
      <p:ext uri="{BB962C8B-B14F-4D97-AF65-F5344CB8AC3E}">
        <p14:creationId xmlns:p14="http://schemas.microsoft.com/office/powerpoint/2010/main" val="3649242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E1005D-0E62-44FF-B6FD-630FCB04C13E}"/>
              </a:ext>
            </a:extLst>
          </p:cNvPr>
          <p:cNvSpPr>
            <a:spLocks noGrp="1"/>
          </p:cNvSpPr>
          <p:nvPr>
            <p:ph type="body" sz="quarter" idx="18"/>
          </p:nvPr>
        </p:nvSpPr>
        <p:spPr>
          <a:xfrm>
            <a:off x="1645055" y="1582741"/>
            <a:ext cx="5029013" cy="5008559"/>
          </a:xfrm>
        </p:spPr>
        <p:txBody>
          <a:bodyPr>
            <a:normAutofit/>
          </a:bodyPr>
          <a:lstStyle/>
          <a:p>
            <a:pPr marL="0"/>
            <a:r>
              <a:rPr lang="en-US" dirty="0" err="1"/>
              <a:t>Citizenslab</a:t>
            </a:r>
            <a:r>
              <a:rPr lang="en-US" dirty="0"/>
              <a:t> is an excellent resource to look at examples of civic engagement throughout Europe.</a:t>
            </a:r>
          </a:p>
          <a:p>
            <a:pPr marL="0"/>
            <a:r>
              <a:rPr lang="en-US" dirty="0"/>
              <a:t>It aims to connect and strengthen active citizens from all sectors of society that are passionate about their local communities. </a:t>
            </a:r>
          </a:p>
          <a:p>
            <a:pPr marL="0"/>
            <a:r>
              <a:rPr lang="en-US" dirty="0" err="1"/>
              <a:t>Citizenslab</a:t>
            </a:r>
            <a:r>
              <a:rPr lang="en-US" dirty="0"/>
              <a:t> uses a Lab Approach, hosting and activating a network of people and communities throughout Europe.</a:t>
            </a:r>
          </a:p>
          <a:p>
            <a:pPr marL="0"/>
            <a:r>
              <a:rPr lang="en-US" dirty="0">
                <a:hlinkClick r:id="rId2">
                  <a:extLst>
                    <a:ext uri="{A12FA001-AC4F-418D-AE19-62706E023703}">
                      <ahyp:hlinkClr xmlns:ahyp="http://schemas.microsoft.com/office/drawing/2018/hyperlinkcolor" val="tx"/>
                    </a:ext>
                  </a:extLst>
                </a:hlinkClick>
              </a:rPr>
              <a:t>https://citizenslab.eu/</a:t>
            </a:r>
            <a:endParaRPr lang="en-US" dirty="0"/>
          </a:p>
          <a:p>
            <a:pPr marL="0"/>
            <a:endParaRPr lang="en-IE" dirty="0"/>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474157" y="228600"/>
            <a:ext cx="5199911" cy="1195551"/>
          </a:xfrm>
        </p:spPr>
        <p:txBody>
          <a:bodyPr>
            <a:normAutofit fontScale="55000" lnSpcReduction="20000"/>
          </a:bodyPr>
          <a:lstStyle/>
          <a:p>
            <a:r>
              <a:rPr lang="en-US" sz="6500" dirty="0">
                <a:solidFill>
                  <a:srgbClr val="23385C"/>
                </a:solidFill>
              </a:rPr>
              <a:t>3 key resources to inspire    </a:t>
            </a:r>
          </a:p>
          <a:p>
            <a:r>
              <a:rPr lang="en-US" sz="6500" dirty="0"/>
              <a:t>1.  CITIZENSLAB</a:t>
            </a:r>
          </a:p>
          <a:p>
            <a:endParaRPr lang="en-US" dirty="0"/>
          </a:p>
        </p:txBody>
      </p:sp>
      <p:pic>
        <p:nvPicPr>
          <p:cNvPr id="9" name="Picture Placeholder 8">
            <a:extLst>
              <a:ext uri="{FF2B5EF4-FFF2-40B4-BE49-F238E27FC236}">
                <a16:creationId xmlns:a16="http://schemas.microsoft.com/office/drawing/2014/main" id="{EB882EDE-39F1-4429-B20E-FEBFD784A15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94368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E1005D-0E62-44FF-B6FD-630FCB04C13E}"/>
              </a:ext>
            </a:extLst>
          </p:cNvPr>
          <p:cNvSpPr>
            <a:spLocks noGrp="1"/>
          </p:cNvSpPr>
          <p:nvPr>
            <p:ph type="body" sz="quarter" idx="18"/>
          </p:nvPr>
        </p:nvSpPr>
        <p:spPr>
          <a:xfrm>
            <a:off x="1474160" y="1438988"/>
            <a:ext cx="5273482" cy="5571412"/>
          </a:xfrm>
        </p:spPr>
        <p:txBody>
          <a:bodyPr>
            <a:normAutofit fontScale="85000" lnSpcReduction="20000"/>
          </a:bodyPr>
          <a:lstStyle/>
          <a:p>
            <a:pPr marL="0">
              <a:lnSpc>
                <a:spcPct val="120000"/>
              </a:lnSpc>
            </a:pPr>
            <a:r>
              <a:rPr lang="en-US" sz="2600" dirty="0"/>
              <a:t>What does </a:t>
            </a:r>
            <a:r>
              <a:rPr lang="en-US" sz="2600" dirty="0" err="1"/>
              <a:t>Citizenslab</a:t>
            </a:r>
            <a:r>
              <a:rPr lang="en-US" sz="2600" dirty="0"/>
              <a:t> do?</a:t>
            </a:r>
          </a:p>
          <a:p>
            <a:pPr marL="114300" indent="-342900">
              <a:lnSpc>
                <a:spcPct val="120000"/>
              </a:lnSpc>
              <a:buFont typeface="Arial" panose="020B0604020202020204" pitchFamily="34" charset="0"/>
              <a:buChar char="•"/>
            </a:pPr>
            <a:r>
              <a:rPr lang="en-US" sz="2600" dirty="0"/>
              <a:t>Self-</a:t>
            </a:r>
            <a:r>
              <a:rPr lang="en-US" sz="2600" dirty="0" err="1"/>
              <a:t>organise</a:t>
            </a:r>
            <a:r>
              <a:rPr lang="en-US" sz="2600" dirty="0"/>
              <a:t>, collaborate, co-create and take action to address local and global challenges for the good of all</a:t>
            </a:r>
          </a:p>
          <a:p>
            <a:pPr marL="114300" indent="-342900">
              <a:lnSpc>
                <a:spcPct val="120000"/>
              </a:lnSpc>
              <a:buFont typeface="Arial" panose="020B0604020202020204" pitchFamily="34" charset="0"/>
              <a:buChar char="•"/>
            </a:pPr>
            <a:r>
              <a:rPr lang="en-US" sz="2600" dirty="0"/>
              <a:t>Demonstrate that these new ways of understanding and practicing democracy should be part of our future political ecology</a:t>
            </a:r>
          </a:p>
          <a:p>
            <a:pPr marL="114300" indent="-342900">
              <a:lnSpc>
                <a:spcPct val="120000"/>
              </a:lnSpc>
              <a:buFont typeface="Arial" panose="020B0604020202020204" pitchFamily="34" charset="0"/>
              <a:buChar char="•"/>
            </a:pPr>
            <a:r>
              <a:rPr lang="en-US" sz="2600" dirty="0"/>
              <a:t>Deeply question our thinking, worldviews, and value system activating transformational processes at individual, collective and planetary levels to radically reinvent ourselves, our way of being and seeing. </a:t>
            </a:r>
            <a:endParaRPr lang="en-IE" sz="2600" dirty="0"/>
          </a:p>
          <a:p>
            <a:pPr marL="0"/>
            <a:endParaRPr lang="en-US" dirty="0"/>
          </a:p>
          <a:p>
            <a:pPr marL="0"/>
            <a:endParaRPr lang="en-IE" dirty="0"/>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1598818" y="595510"/>
            <a:ext cx="4497182" cy="427747"/>
          </a:xfrm>
        </p:spPr>
        <p:txBody>
          <a:bodyPr>
            <a:normAutofit fontScale="25000" lnSpcReduction="20000"/>
          </a:bodyPr>
          <a:lstStyle/>
          <a:p>
            <a:r>
              <a:rPr lang="en-US" sz="14400" dirty="0"/>
              <a:t>CITIZENSLAB</a:t>
            </a:r>
          </a:p>
          <a:p>
            <a:endParaRPr lang="en-US" dirty="0"/>
          </a:p>
        </p:txBody>
      </p:sp>
      <p:pic>
        <p:nvPicPr>
          <p:cNvPr id="6" name="Picture Placeholder 5">
            <a:extLst>
              <a:ext uri="{FF2B5EF4-FFF2-40B4-BE49-F238E27FC236}">
                <a16:creationId xmlns:a16="http://schemas.microsoft.com/office/drawing/2014/main" id="{EF2F7673-6984-472E-8642-C91F3291277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81172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3A42EB-D39B-43BC-8B38-041079DD53C3}"/>
              </a:ext>
            </a:extLst>
          </p:cNvPr>
          <p:cNvSpPr txBox="1"/>
          <p:nvPr/>
        </p:nvSpPr>
        <p:spPr>
          <a:xfrm>
            <a:off x="6237289" y="813189"/>
            <a:ext cx="5813423" cy="4893647"/>
          </a:xfrm>
          <a:prstGeom prst="rect">
            <a:avLst/>
          </a:prstGeom>
          <a:noFill/>
        </p:spPr>
        <p:txBody>
          <a:bodyPr wrap="square" rtlCol="0">
            <a:spAutoFit/>
          </a:bodyPr>
          <a:lstStyle/>
          <a:p>
            <a:r>
              <a:rPr lang="en-US" sz="2400" dirty="0">
                <a:solidFill>
                  <a:schemeClr val="bg1"/>
                </a:solidFill>
              </a:rPr>
              <a:t>Street Civics is a public education and data </a:t>
            </a:r>
            <a:r>
              <a:rPr lang="en-US" sz="2400" dirty="0" err="1">
                <a:solidFill>
                  <a:schemeClr val="bg1"/>
                </a:solidFill>
              </a:rPr>
              <a:t>summarisation</a:t>
            </a:r>
            <a:r>
              <a:rPr lang="en-US" sz="2400" dirty="0">
                <a:solidFill>
                  <a:schemeClr val="bg1"/>
                </a:solidFill>
              </a:rPr>
              <a:t> website which provide advocates, activists, and organizers with resources on how to create social and institutional change.</a:t>
            </a:r>
          </a:p>
          <a:p>
            <a:endParaRPr lang="en-US" sz="2400" dirty="0">
              <a:solidFill>
                <a:schemeClr val="bg1"/>
              </a:solidFill>
            </a:endParaRPr>
          </a:p>
          <a:p>
            <a:r>
              <a:rPr lang="en-US" sz="2400" dirty="0">
                <a:solidFill>
                  <a:schemeClr val="bg1"/>
                </a:solidFill>
              </a:rPr>
              <a:t>The Street Civics website will guide you on key topics of  Digital Communications &amp; Software, Campaign Materials, Services, &amp; Equipment, Education &amp; Games, and Reading, Knowledge, &amp; Power.</a:t>
            </a:r>
          </a:p>
          <a:p>
            <a:endParaRPr lang="en-US" sz="2400" dirty="0">
              <a:solidFill>
                <a:schemeClr val="bg1"/>
              </a:solidFill>
            </a:endParaRPr>
          </a:p>
          <a:p>
            <a:endParaRPr lang="en-US" sz="2400" dirty="0">
              <a:solidFill>
                <a:schemeClr val="bg1"/>
              </a:solidFill>
            </a:endParaRPr>
          </a:p>
        </p:txBody>
      </p:sp>
      <p:pic>
        <p:nvPicPr>
          <p:cNvPr id="8" name="Picture Placeholder 11">
            <a:extLst>
              <a:ext uri="{FF2B5EF4-FFF2-40B4-BE49-F238E27FC236}">
                <a16:creationId xmlns:a16="http://schemas.microsoft.com/office/drawing/2014/main" id="{E8535B6C-D038-44A6-AE41-6D418440EA7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706438" y="0"/>
            <a:ext cx="5248275" cy="6858000"/>
          </a:xfrm>
          <a:prstGeom prst="rect">
            <a:avLst/>
          </a:prstGeom>
        </p:spPr>
      </p:pic>
      <p:sp>
        <p:nvSpPr>
          <p:cNvPr id="9" name="TextBox 8">
            <a:extLst>
              <a:ext uri="{FF2B5EF4-FFF2-40B4-BE49-F238E27FC236}">
                <a16:creationId xmlns:a16="http://schemas.microsoft.com/office/drawing/2014/main" id="{1DFD3AAB-D34B-4B28-BFCC-7EDD9F780663}"/>
              </a:ext>
            </a:extLst>
          </p:cNvPr>
          <p:cNvSpPr txBox="1"/>
          <p:nvPr/>
        </p:nvSpPr>
        <p:spPr>
          <a:xfrm>
            <a:off x="6096000" y="273414"/>
            <a:ext cx="6096000" cy="707886"/>
          </a:xfrm>
          <a:prstGeom prst="rect">
            <a:avLst/>
          </a:prstGeom>
          <a:noFill/>
        </p:spPr>
        <p:txBody>
          <a:bodyPr wrap="square">
            <a:spAutoFit/>
          </a:bodyPr>
          <a:lstStyle/>
          <a:p>
            <a:r>
              <a:rPr lang="en-US" sz="4000" dirty="0">
                <a:solidFill>
                  <a:schemeClr val="bg1"/>
                </a:solidFill>
              </a:rPr>
              <a:t>2. </a:t>
            </a:r>
            <a:r>
              <a:rPr lang="en-US" sz="3600" dirty="0">
                <a:solidFill>
                  <a:schemeClr val="bg1"/>
                </a:solidFill>
              </a:rPr>
              <a:t>STREET</a:t>
            </a:r>
            <a:r>
              <a:rPr lang="en-US" sz="4000" dirty="0">
                <a:solidFill>
                  <a:schemeClr val="bg1"/>
                </a:solidFill>
              </a:rPr>
              <a:t> </a:t>
            </a:r>
            <a:r>
              <a:rPr lang="en-US" sz="3600" dirty="0">
                <a:solidFill>
                  <a:schemeClr val="bg1"/>
                </a:solidFill>
              </a:rPr>
              <a:t>CIVICS</a:t>
            </a:r>
            <a:endParaRPr lang="en-US" sz="4000" dirty="0">
              <a:solidFill>
                <a:schemeClr val="bg1"/>
              </a:solidFill>
            </a:endParaRPr>
          </a:p>
        </p:txBody>
      </p:sp>
      <p:sp>
        <p:nvSpPr>
          <p:cNvPr id="2" name="TextBox 1">
            <a:extLst>
              <a:ext uri="{FF2B5EF4-FFF2-40B4-BE49-F238E27FC236}">
                <a16:creationId xmlns:a16="http://schemas.microsoft.com/office/drawing/2014/main" id="{9CD05FD4-68A9-4489-8FEE-FE012F404549}"/>
              </a:ext>
            </a:extLst>
          </p:cNvPr>
          <p:cNvSpPr txBox="1"/>
          <p:nvPr/>
        </p:nvSpPr>
        <p:spPr>
          <a:xfrm>
            <a:off x="6333086" y="6128446"/>
            <a:ext cx="3265714" cy="461665"/>
          </a:xfrm>
          <a:prstGeom prst="rect">
            <a:avLst/>
          </a:prstGeom>
          <a:noFill/>
        </p:spPr>
        <p:txBody>
          <a:bodyPr wrap="square" rtlCol="0">
            <a:spAutoFit/>
          </a:bodyPr>
          <a:lstStyle/>
          <a:p>
            <a:r>
              <a:rPr lang="en-IE" sz="2400" dirty="0">
                <a:solidFill>
                  <a:srgbClr val="23385C"/>
                </a:solidFill>
                <a:hlinkClick r:id="rId3">
                  <a:extLst>
                    <a:ext uri="{A12FA001-AC4F-418D-AE19-62706E023703}">
                      <ahyp:hlinkClr xmlns:ahyp="http://schemas.microsoft.com/office/drawing/2018/hyperlinkcolor" val="tx"/>
                    </a:ext>
                  </a:extLst>
                </a:hlinkClick>
              </a:rPr>
              <a:t>https://streetcivics.com/</a:t>
            </a:r>
            <a:endParaRPr lang="en-IE" sz="2400" dirty="0">
              <a:solidFill>
                <a:srgbClr val="23385C"/>
              </a:solidFill>
            </a:endParaRPr>
          </a:p>
        </p:txBody>
      </p:sp>
    </p:spTree>
    <p:extLst>
      <p:ext uri="{BB962C8B-B14F-4D97-AF65-F5344CB8AC3E}">
        <p14:creationId xmlns:p14="http://schemas.microsoft.com/office/powerpoint/2010/main" val="340969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5" name="TextBox 4">
            <a:extLst>
              <a:ext uri="{FF2B5EF4-FFF2-40B4-BE49-F238E27FC236}">
                <a16:creationId xmlns:a16="http://schemas.microsoft.com/office/drawing/2014/main" id="{6B3A42EB-D39B-43BC-8B38-041079DD53C3}"/>
              </a:ext>
            </a:extLst>
          </p:cNvPr>
          <p:cNvSpPr txBox="1"/>
          <p:nvPr/>
        </p:nvSpPr>
        <p:spPr>
          <a:xfrm>
            <a:off x="6296025" y="1671812"/>
            <a:ext cx="5248975" cy="2308324"/>
          </a:xfrm>
          <a:prstGeom prst="rect">
            <a:avLst/>
          </a:prstGeom>
          <a:noFill/>
        </p:spPr>
        <p:txBody>
          <a:bodyPr wrap="square" rtlCol="0">
            <a:spAutoFit/>
          </a:bodyPr>
          <a:lstStyle/>
          <a:p>
            <a:r>
              <a:rPr lang="en-US" sz="2400" dirty="0">
                <a:solidFill>
                  <a:schemeClr val="bg1"/>
                </a:solidFill>
              </a:rPr>
              <a:t>Take a look at the paper below that examines 18 examples of civic engagement activities:</a:t>
            </a:r>
          </a:p>
          <a:p>
            <a:endParaRPr lang="en-US" sz="2400" dirty="0">
              <a:solidFill>
                <a:schemeClr val="bg1"/>
              </a:solidFill>
            </a:endParaRPr>
          </a:p>
          <a:p>
            <a:r>
              <a:rPr lang="en-IE" sz="2400" b="1" dirty="0">
                <a:solidFill>
                  <a:schemeClr val="bg1"/>
                </a:solidFill>
                <a:hlinkClick r:id="rId3">
                  <a:extLst>
                    <a:ext uri="{A12FA001-AC4F-418D-AE19-62706E023703}">
                      <ahyp:hlinkClr xmlns:ahyp="http://schemas.microsoft.com/office/drawing/2018/hyperlinkcolor" val="tx"/>
                    </a:ext>
                  </a:extLst>
                </a:hlinkClick>
              </a:rPr>
              <a:t>https://streetcivics.com/18-examples-of-civic-engagement-activities</a:t>
            </a:r>
            <a:r>
              <a:rPr lang="en-IE" sz="2400" dirty="0">
                <a:solidFill>
                  <a:schemeClr val="bg1"/>
                </a:solidFill>
                <a:hlinkClick r:id="rId3">
                  <a:extLst>
                    <a:ext uri="{A12FA001-AC4F-418D-AE19-62706E023703}">
                      <ahyp:hlinkClr xmlns:ahyp="http://schemas.microsoft.com/office/drawing/2018/hyperlinkcolor" val="tx"/>
                    </a:ext>
                  </a:extLst>
                </a:hlinkClick>
              </a:rPr>
              <a:t>/</a:t>
            </a:r>
            <a:endParaRPr lang="en-IE" sz="2400" dirty="0">
              <a:solidFill>
                <a:schemeClr val="bg1"/>
              </a:solidFill>
            </a:endParaRPr>
          </a:p>
        </p:txBody>
      </p:sp>
      <p:sp>
        <p:nvSpPr>
          <p:cNvPr id="3" name="Text Placeholder 2">
            <a:extLst>
              <a:ext uri="{FF2B5EF4-FFF2-40B4-BE49-F238E27FC236}">
                <a16:creationId xmlns:a16="http://schemas.microsoft.com/office/drawing/2014/main" id="{0181F8ED-3819-45BB-BB34-ED8604F3758F}"/>
              </a:ext>
            </a:extLst>
          </p:cNvPr>
          <p:cNvSpPr>
            <a:spLocks noGrp="1"/>
          </p:cNvSpPr>
          <p:nvPr>
            <p:ph type="body" sz="quarter" idx="18"/>
          </p:nvPr>
        </p:nvSpPr>
        <p:spPr/>
        <p:txBody>
          <a:bodyPr/>
          <a:lstStyle/>
          <a:p>
            <a:pPr marL="0"/>
            <a:r>
              <a:rPr lang="en-US" sz="3200" b="1" dirty="0"/>
              <a:t>READ</a:t>
            </a:r>
          </a:p>
          <a:p>
            <a:pPr marL="0"/>
            <a:r>
              <a:rPr lang="en-US" dirty="0"/>
              <a:t>Take a look at the paper below that examines 18 examples of civic engagement activities:</a:t>
            </a:r>
          </a:p>
          <a:p>
            <a:pPr marL="0"/>
            <a:endParaRPr lang="en-US" dirty="0"/>
          </a:p>
          <a:p>
            <a:pPr marL="0"/>
            <a:r>
              <a:rPr lang="en-US" dirty="0">
                <a:hlinkClick r:id="rId3">
                  <a:extLst>
                    <a:ext uri="{A12FA001-AC4F-418D-AE19-62706E023703}">
                      <ahyp:hlinkClr xmlns:ahyp="http://schemas.microsoft.com/office/drawing/2018/hyperlinkcolor" val="tx"/>
                    </a:ext>
                  </a:extLst>
                </a:hlinkClick>
              </a:rPr>
              <a:t>https://streetcivics.com/18-examples-of-civic-engagement-activities/</a:t>
            </a:r>
            <a:endParaRPr lang="en-US" dirty="0"/>
          </a:p>
          <a:p>
            <a:endParaRPr lang="en-IE" dirty="0"/>
          </a:p>
        </p:txBody>
      </p:sp>
      <p:sp>
        <p:nvSpPr>
          <p:cNvPr id="2" name="Text Placeholder 1">
            <a:extLst>
              <a:ext uri="{FF2B5EF4-FFF2-40B4-BE49-F238E27FC236}">
                <a16:creationId xmlns:a16="http://schemas.microsoft.com/office/drawing/2014/main" id="{276E2832-E579-4001-8CCE-CF1A62626043}"/>
              </a:ext>
            </a:extLst>
          </p:cNvPr>
          <p:cNvSpPr>
            <a:spLocks noGrp="1"/>
          </p:cNvSpPr>
          <p:nvPr>
            <p:ph type="body" sz="quarter" idx="16"/>
          </p:nvPr>
        </p:nvSpPr>
        <p:spPr/>
        <p:txBody>
          <a:bodyPr>
            <a:normAutofit lnSpcReduction="10000"/>
          </a:bodyPr>
          <a:lstStyle/>
          <a:p>
            <a:r>
              <a:rPr lang="en-US" sz="3600" dirty="0">
                <a:solidFill>
                  <a:schemeClr val="bg1"/>
                </a:solidFill>
              </a:rPr>
              <a:t>2. STREET CIVICS</a:t>
            </a:r>
          </a:p>
          <a:p>
            <a:endParaRPr lang="en-IE" dirty="0"/>
          </a:p>
        </p:txBody>
      </p:sp>
      <p:pic>
        <p:nvPicPr>
          <p:cNvPr id="12" name="Picture Placeholder 11">
            <a:extLst>
              <a:ext uri="{FF2B5EF4-FFF2-40B4-BE49-F238E27FC236}">
                <a16:creationId xmlns:a16="http://schemas.microsoft.com/office/drawing/2014/main" id="{833A4EBA-15F3-4D13-91C6-E4284C0BB1E2}"/>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37218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2B880EC3-FB40-4F2B-9109-BEB0D152063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18B5505D-9211-4ADA-B35A-9B8B9B70DD51}"/>
              </a:ext>
            </a:extLst>
          </p:cNvPr>
          <p:cNvSpPr>
            <a:spLocks noGrp="1"/>
          </p:cNvSpPr>
          <p:nvPr>
            <p:ph type="body" sz="quarter" idx="18"/>
          </p:nvPr>
        </p:nvSpPr>
        <p:spPr>
          <a:xfrm>
            <a:off x="1708126" y="1419455"/>
            <a:ext cx="4621841" cy="5171845"/>
          </a:xfrm>
        </p:spPr>
        <p:txBody>
          <a:bodyPr>
            <a:normAutofit/>
          </a:bodyPr>
          <a:lstStyle/>
          <a:p>
            <a:pPr marL="0"/>
            <a:r>
              <a:rPr lang="en-US" dirty="0"/>
              <a:t>The Bucket List For Involved Citizens is a list of 76 different ways to become civically engaged.</a:t>
            </a:r>
          </a:p>
          <a:p>
            <a:pPr marL="0"/>
            <a:r>
              <a:rPr lang="en-US" dirty="0"/>
              <a:t>The list provides specific and practical actions to become a more involved citizen.</a:t>
            </a:r>
          </a:p>
          <a:p>
            <a:pPr marL="0"/>
            <a:r>
              <a:rPr lang="en-US" dirty="0"/>
              <a:t>The list is broken into five actions that are essential components for engagement. It is expressly free from politics perspectives or affiliation.</a:t>
            </a:r>
          </a:p>
          <a:p>
            <a:r>
              <a:rPr lang="en-IE" dirty="0"/>
              <a:t>The 5 actions are </a:t>
            </a:r>
            <a:r>
              <a:rPr lang="en-IE" b="1" dirty="0"/>
              <a:t>stay informed, vote, participate, build community and get social.</a:t>
            </a:r>
          </a:p>
        </p:txBody>
      </p:sp>
      <p:sp>
        <p:nvSpPr>
          <p:cNvPr id="11" name="Text Placeholder 10">
            <a:extLst>
              <a:ext uri="{FF2B5EF4-FFF2-40B4-BE49-F238E27FC236}">
                <a16:creationId xmlns:a16="http://schemas.microsoft.com/office/drawing/2014/main" id="{CEF5D36F-C137-487F-A6F7-31B7B6F5BBBA}"/>
              </a:ext>
            </a:extLst>
          </p:cNvPr>
          <p:cNvSpPr>
            <a:spLocks noGrp="1"/>
          </p:cNvSpPr>
          <p:nvPr>
            <p:ph type="body" sz="quarter" idx="16"/>
          </p:nvPr>
        </p:nvSpPr>
        <p:spPr>
          <a:xfrm>
            <a:off x="1708126" y="130629"/>
            <a:ext cx="4716425" cy="1177731"/>
          </a:xfrm>
        </p:spPr>
        <p:txBody>
          <a:bodyPr>
            <a:normAutofit/>
          </a:bodyPr>
          <a:lstStyle/>
          <a:p>
            <a:r>
              <a:rPr lang="en-US" sz="3500" dirty="0">
                <a:solidFill>
                  <a:srgbClr val="FFFFFF"/>
                </a:solidFill>
                <a:effectLst/>
              </a:rPr>
              <a:t>3. THE BUCKET LIST FOR INVOLVED CITIZENS </a:t>
            </a:r>
          </a:p>
          <a:p>
            <a:endParaRPr lang="en-IE" dirty="0"/>
          </a:p>
        </p:txBody>
      </p:sp>
    </p:spTree>
    <p:extLst>
      <p:ext uri="{BB962C8B-B14F-4D97-AF65-F5344CB8AC3E}">
        <p14:creationId xmlns:p14="http://schemas.microsoft.com/office/powerpoint/2010/main" val="3536653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391DF87-9FB3-4611-ADCE-1FA8AF58098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98F9B433-B625-4DF5-BE56-F2ACFEA95F99}"/>
              </a:ext>
            </a:extLst>
          </p:cNvPr>
          <p:cNvSpPr>
            <a:spLocks noGrp="1"/>
          </p:cNvSpPr>
          <p:nvPr>
            <p:ph type="body" sz="quarter" idx="18"/>
          </p:nvPr>
        </p:nvSpPr>
        <p:spPr>
          <a:xfrm>
            <a:off x="1545321" y="1380232"/>
            <a:ext cx="4889665" cy="5477768"/>
          </a:xfrm>
        </p:spPr>
        <p:txBody>
          <a:bodyPr>
            <a:normAutofit lnSpcReduction="10000"/>
          </a:bodyPr>
          <a:lstStyle/>
          <a:p>
            <a:pPr marL="0"/>
            <a:r>
              <a:rPr lang="en-US" dirty="0"/>
              <a:t>The resource contends that each of us should try to be as active and involved in our community and country as possible.</a:t>
            </a:r>
          </a:p>
          <a:p>
            <a:pPr marL="0"/>
            <a:r>
              <a:rPr lang="en-US" dirty="0"/>
              <a:t>“Civic engagement is the glue that holds self-government together. But self-government can be hard work and requires much effort. Action is essential to maintaining the foundations of our democracy, no matter which political party happens to be in power.”</a:t>
            </a:r>
          </a:p>
          <a:p>
            <a:pPr marL="0"/>
            <a:r>
              <a:rPr lang="en-US" dirty="0"/>
              <a:t>Explore and take inspiration from the list:</a:t>
            </a:r>
          </a:p>
          <a:p>
            <a:pPr marL="0"/>
            <a:r>
              <a:rPr lang="en-US" dirty="0">
                <a:hlinkClick r:id="rId3">
                  <a:extLst>
                    <a:ext uri="{A12FA001-AC4F-418D-AE19-62706E023703}">
                      <ahyp:hlinkClr xmlns:ahyp="http://schemas.microsoft.com/office/drawing/2018/hyperlinkcolor" val="tx"/>
                    </a:ext>
                  </a:extLst>
                </a:hlinkClick>
              </a:rPr>
              <a:t>The bucket list for involved citizens: 76 things you can do to boost civic engagement now.</a:t>
            </a:r>
            <a:endParaRPr lang="en-IE" dirty="0"/>
          </a:p>
        </p:txBody>
      </p:sp>
      <p:sp>
        <p:nvSpPr>
          <p:cNvPr id="3" name="Text Placeholder 2">
            <a:extLst>
              <a:ext uri="{FF2B5EF4-FFF2-40B4-BE49-F238E27FC236}">
                <a16:creationId xmlns:a16="http://schemas.microsoft.com/office/drawing/2014/main" id="{7420A480-1404-4AD5-8768-690DC7E64B2C}"/>
              </a:ext>
            </a:extLst>
          </p:cNvPr>
          <p:cNvSpPr>
            <a:spLocks noGrp="1"/>
          </p:cNvSpPr>
          <p:nvPr>
            <p:ph type="body" sz="quarter" idx="16"/>
          </p:nvPr>
        </p:nvSpPr>
        <p:spPr>
          <a:xfrm>
            <a:off x="1718561" y="228600"/>
            <a:ext cx="4716425" cy="949131"/>
          </a:xfrm>
        </p:spPr>
        <p:txBody>
          <a:bodyPr>
            <a:normAutofit fontScale="92500" lnSpcReduction="20000"/>
          </a:bodyPr>
          <a:lstStyle/>
          <a:p>
            <a:r>
              <a:rPr lang="en-US" sz="3900" dirty="0"/>
              <a:t>3. THE BUCKET LIST FOR INVOLVED CITIZENS</a:t>
            </a:r>
          </a:p>
          <a:p>
            <a:endParaRPr lang="en-IE" dirty="0"/>
          </a:p>
        </p:txBody>
      </p:sp>
    </p:spTree>
    <p:extLst>
      <p:ext uri="{BB962C8B-B14F-4D97-AF65-F5344CB8AC3E}">
        <p14:creationId xmlns:p14="http://schemas.microsoft.com/office/powerpoint/2010/main" val="2245471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F3189F0-EE6A-48E0-929B-7563B9A0FBFD}"/>
              </a:ext>
            </a:extLst>
          </p:cNvPr>
          <p:cNvSpPr>
            <a:spLocks noGrp="1"/>
          </p:cNvSpPr>
          <p:nvPr>
            <p:ph type="body" sz="quarter" idx="18"/>
          </p:nvPr>
        </p:nvSpPr>
        <p:spPr/>
        <p:txBody>
          <a:bodyPr>
            <a:normAutofit/>
          </a:bodyPr>
          <a:lstStyle/>
          <a:p>
            <a:pPr marL="0"/>
            <a:r>
              <a:rPr lang="en-US" dirty="0"/>
              <a:t>Let’s take a closer look at inspiring examples of some Digital Civic Engagement projects.</a:t>
            </a:r>
          </a:p>
          <a:p>
            <a:pPr marL="0"/>
            <a:r>
              <a:rPr lang="en-US" dirty="0"/>
              <a:t>These examples can be explored in detail in  our Guide to DCE.  A link to the Guide to DCE can be found by </a:t>
            </a:r>
            <a:r>
              <a:rPr lang="en-US" dirty="0">
                <a:hlinkClick r:id="rId2">
                  <a:extLst>
                    <a:ext uri="{A12FA001-AC4F-418D-AE19-62706E023703}">
                      <ahyp:hlinkClr xmlns:ahyp="http://schemas.microsoft.com/office/drawing/2018/hyperlinkcolor" val="tx"/>
                    </a:ext>
                  </a:extLst>
                </a:hlinkClick>
              </a:rPr>
              <a:t>clicking on this link</a:t>
            </a:r>
            <a:r>
              <a:rPr lang="en-US" dirty="0"/>
              <a:t>.</a:t>
            </a:r>
            <a:endParaRPr lang="en-IE" dirty="0"/>
          </a:p>
        </p:txBody>
      </p:sp>
      <p:sp>
        <p:nvSpPr>
          <p:cNvPr id="9" name="Text Placeholder 8">
            <a:extLst>
              <a:ext uri="{FF2B5EF4-FFF2-40B4-BE49-F238E27FC236}">
                <a16:creationId xmlns:a16="http://schemas.microsoft.com/office/drawing/2014/main" id="{52E8CAD5-4BC3-4295-B286-7FD6AB37A39C}"/>
              </a:ext>
            </a:extLst>
          </p:cNvPr>
          <p:cNvSpPr>
            <a:spLocks noGrp="1"/>
          </p:cNvSpPr>
          <p:nvPr>
            <p:ph type="body" sz="quarter" idx="16"/>
          </p:nvPr>
        </p:nvSpPr>
        <p:spPr>
          <a:xfrm>
            <a:off x="693812" y="378208"/>
            <a:ext cx="5361286" cy="865964"/>
          </a:xfrm>
        </p:spPr>
        <p:txBody>
          <a:bodyPr>
            <a:noAutofit/>
          </a:bodyPr>
          <a:lstStyle/>
          <a:p>
            <a:r>
              <a:rPr lang="en-US" dirty="0"/>
              <a:t>GOOD PRACTICE EXAMPLES</a:t>
            </a:r>
            <a:endParaRPr lang="en-IE" dirty="0"/>
          </a:p>
        </p:txBody>
      </p:sp>
      <p:pic>
        <p:nvPicPr>
          <p:cNvPr id="11" name="Picture Placeholder 10">
            <a:extLst>
              <a:ext uri="{FF2B5EF4-FFF2-40B4-BE49-F238E27FC236}">
                <a16:creationId xmlns:a16="http://schemas.microsoft.com/office/drawing/2014/main" id="{8B00093E-5FF3-4EC2-8A45-14D1F0468C5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23858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6A23C5D-30D1-4FBE-A123-237D1190925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59E1557E-A114-45D1-B3B9-40FC06B1BE71}"/>
              </a:ext>
            </a:extLst>
          </p:cNvPr>
          <p:cNvSpPr>
            <a:spLocks noGrp="1"/>
          </p:cNvSpPr>
          <p:nvPr>
            <p:ph type="body" sz="quarter" idx="18"/>
          </p:nvPr>
        </p:nvSpPr>
        <p:spPr>
          <a:xfrm>
            <a:off x="1504683" y="1361660"/>
            <a:ext cx="5184351" cy="5426765"/>
          </a:xfrm>
        </p:spPr>
        <p:txBody>
          <a:bodyPr/>
          <a:lstStyle/>
          <a:p>
            <a:pPr marL="0"/>
            <a:r>
              <a:rPr lang="en-US" dirty="0"/>
              <a:t>This Good Practice Example puts the spotlight on an optional course called </a:t>
            </a:r>
            <a:r>
              <a:rPr lang="en-US" b="1" dirty="0"/>
              <a:t>Methods of Civic and Intercultural Adult Education </a:t>
            </a:r>
            <a:r>
              <a:rPr lang="en-US" dirty="0"/>
              <a:t>offered at the Department for Pedagogy and Andragogy at the University of Belgrade.</a:t>
            </a:r>
          </a:p>
          <a:p>
            <a:pPr marL="0"/>
            <a:r>
              <a:rPr lang="en-US" dirty="0"/>
              <a:t>The main idea was to use principles of process to create a framework, build relationships and create space for exploration of the topic of civic and intercultural education.</a:t>
            </a:r>
          </a:p>
          <a:p>
            <a:pPr marL="0"/>
            <a:r>
              <a:rPr lang="en-US" dirty="0"/>
              <a:t>The idea was to engage with the community by mapping social issues and becoming familiar with the existing educational initiatives.</a:t>
            </a:r>
          </a:p>
          <a:p>
            <a:pPr marL="0"/>
            <a:endParaRPr lang="en-IE" dirty="0"/>
          </a:p>
        </p:txBody>
      </p:sp>
      <p:sp>
        <p:nvSpPr>
          <p:cNvPr id="5" name="Text Placeholder 4">
            <a:extLst>
              <a:ext uri="{FF2B5EF4-FFF2-40B4-BE49-F238E27FC236}">
                <a16:creationId xmlns:a16="http://schemas.microsoft.com/office/drawing/2014/main" id="{EF2E9215-B87C-4F23-A3FE-A60D8E1CEC67}"/>
              </a:ext>
            </a:extLst>
          </p:cNvPr>
          <p:cNvSpPr>
            <a:spLocks noGrp="1"/>
          </p:cNvSpPr>
          <p:nvPr>
            <p:ph type="body" sz="quarter" idx="16"/>
          </p:nvPr>
        </p:nvSpPr>
        <p:spPr>
          <a:xfrm>
            <a:off x="1636923" y="377687"/>
            <a:ext cx="4919869" cy="673347"/>
          </a:xfrm>
        </p:spPr>
        <p:txBody>
          <a:bodyPr>
            <a:normAutofit/>
          </a:bodyPr>
          <a:lstStyle/>
          <a:p>
            <a:r>
              <a:rPr lang="en-US" sz="2800" dirty="0"/>
              <a:t>UNIVERSITY OF BELGRADE</a:t>
            </a:r>
            <a:endParaRPr lang="en-IE" sz="2800" dirty="0"/>
          </a:p>
        </p:txBody>
      </p:sp>
      <p:sp>
        <p:nvSpPr>
          <p:cNvPr id="7" name="TextBox 6">
            <a:extLst>
              <a:ext uri="{FF2B5EF4-FFF2-40B4-BE49-F238E27FC236}">
                <a16:creationId xmlns:a16="http://schemas.microsoft.com/office/drawing/2014/main" id="{4A99B3EC-82E5-461A-ADC1-12FF48C294D5}"/>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spTree>
    <p:extLst>
      <p:ext uri="{BB962C8B-B14F-4D97-AF65-F5344CB8AC3E}">
        <p14:creationId xmlns:p14="http://schemas.microsoft.com/office/powerpoint/2010/main" val="2014604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E1557E-A114-45D1-B3B9-40FC06B1BE71}"/>
              </a:ext>
            </a:extLst>
          </p:cNvPr>
          <p:cNvSpPr>
            <a:spLocks noGrp="1"/>
          </p:cNvSpPr>
          <p:nvPr>
            <p:ph type="body" sz="quarter" idx="18"/>
          </p:nvPr>
        </p:nvSpPr>
        <p:spPr>
          <a:xfrm>
            <a:off x="1404257" y="1256005"/>
            <a:ext cx="5447805" cy="5604069"/>
          </a:xfrm>
        </p:spPr>
        <p:txBody>
          <a:bodyPr>
            <a:noAutofit/>
          </a:bodyPr>
          <a:lstStyle/>
          <a:p>
            <a:pPr marL="0"/>
            <a:r>
              <a:rPr lang="en-US" dirty="0"/>
              <a:t>The pandemic has meant that the format of the class had to change. Moving to an online format, students met  and chose to work on the issue of safety of women in the city. </a:t>
            </a:r>
          </a:p>
          <a:p>
            <a:pPr marL="0"/>
            <a:r>
              <a:rPr lang="en-US" dirty="0"/>
              <a:t>The students developed a map, where people walked around the city and took photos of places where they felt safe, and places where they did not feel safe and created a digital map of the city through the tool </a:t>
            </a:r>
            <a:r>
              <a:rPr lang="en-US" dirty="0" err="1"/>
              <a:t>Milanote</a:t>
            </a:r>
            <a:r>
              <a:rPr lang="en-US" dirty="0"/>
              <a:t>.</a:t>
            </a:r>
          </a:p>
          <a:p>
            <a:pPr marL="0"/>
            <a:endParaRPr lang="en-US" sz="100" dirty="0"/>
          </a:p>
          <a:p>
            <a:pPr marL="0"/>
            <a:r>
              <a:rPr lang="en-IE" sz="2200" dirty="0">
                <a:hlinkClick r:id="rId2">
                  <a:extLst>
                    <a:ext uri="{A12FA001-AC4F-418D-AE19-62706E023703}">
                      <ahyp:hlinkClr xmlns:ahyp="http://schemas.microsoft.com/office/drawing/2018/hyperlinkcolor" val="tx"/>
                    </a:ext>
                  </a:extLst>
                </a:hlinkClick>
              </a:rPr>
              <a:t>Find out more about this case study by clicking here:</a:t>
            </a:r>
            <a:endParaRPr lang="en-IE" sz="2200" dirty="0"/>
          </a:p>
          <a:p>
            <a:pPr marL="0"/>
            <a:endParaRPr lang="en-IE" sz="100" dirty="0"/>
          </a:p>
          <a:p>
            <a:pPr marL="0"/>
            <a:r>
              <a:rPr lang="en-IE" sz="2200" dirty="0">
                <a:hlinkClick r:id="rId3">
                  <a:extLst>
                    <a:ext uri="{A12FA001-AC4F-418D-AE19-62706E023703}">
                      <ahyp:hlinkClr xmlns:ahyp="http://schemas.microsoft.com/office/drawing/2018/hyperlinkcolor" val="tx"/>
                    </a:ext>
                  </a:extLst>
                </a:hlinkClick>
              </a:rPr>
              <a:t>Find out more about the </a:t>
            </a:r>
            <a:r>
              <a:rPr lang="en-IE" sz="2200" dirty="0" err="1">
                <a:hlinkClick r:id="rId3">
                  <a:extLst>
                    <a:ext uri="{A12FA001-AC4F-418D-AE19-62706E023703}">
                      <ahyp:hlinkClr xmlns:ahyp="http://schemas.microsoft.com/office/drawing/2018/hyperlinkcolor" val="tx"/>
                    </a:ext>
                  </a:extLst>
                </a:hlinkClick>
              </a:rPr>
              <a:t>Milanote</a:t>
            </a:r>
            <a:r>
              <a:rPr lang="en-IE" sz="2200" dirty="0">
                <a:hlinkClick r:id="rId3">
                  <a:extLst>
                    <a:ext uri="{A12FA001-AC4F-418D-AE19-62706E023703}">
                      <ahyp:hlinkClr xmlns:ahyp="http://schemas.microsoft.com/office/drawing/2018/hyperlinkcolor" val="tx"/>
                    </a:ext>
                  </a:extLst>
                </a:hlinkClick>
              </a:rPr>
              <a:t> tool by clicking here:</a:t>
            </a:r>
            <a:endParaRPr lang="en-IE" sz="2200" dirty="0"/>
          </a:p>
        </p:txBody>
      </p:sp>
      <p:sp>
        <p:nvSpPr>
          <p:cNvPr id="5" name="Text Placeholder 4">
            <a:extLst>
              <a:ext uri="{FF2B5EF4-FFF2-40B4-BE49-F238E27FC236}">
                <a16:creationId xmlns:a16="http://schemas.microsoft.com/office/drawing/2014/main" id="{EF2E9215-B87C-4F23-A3FE-A60D8E1CEC67}"/>
              </a:ext>
            </a:extLst>
          </p:cNvPr>
          <p:cNvSpPr>
            <a:spLocks noGrp="1"/>
          </p:cNvSpPr>
          <p:nvPr>
            <p:ph type="body" sz="quarter" idx="16"/>
          </p:nvPr>
        </p:nvSpPr>
        <p:spPr>
          <a:xfrm>
            <a:off x="1575599" y="195943"/>
            <a:ext cx="5105121" cy="1158034"/>
          </a:xfrm>
        </p:spPr>
        <p:txBody>
          <a:bodyPr>
            <a:normAutofit/>
          </a:bodyPr>
          <a:lstStyle/>
          <a:p>
            <a:r>
              <a:rPr lang="en-US" sz="2800" dirty="0"/>
              <a:t>UNIVERSITY OF BELGRADE</a:t>
            </a:r>
            <a:endParaRPr lang="en-IE" sz="2800" dirty="0"/>
          </a:p>
          <a:p>
            <a:endParaRPr lang="en-IE" sz="2800" dirty="0">
              <a:solidFill>
                <a:schemeClr val="bg1"/>
              </a:solidFill>
            </a:endParaRPr>
          </a:p>
        </p:txBody>
      </p:sp>
      <p:pic>
        <p:nvPicPr>
          <p:cNvPr id="4" name="Picture Placeholder 3">
            <a:extLst>
              <a:ext uri="{FF2B5EF4-FFF2-40B4-BE49-F238E27FC236}">
                <a16:creationId xmlns:a16="http://schemas.microsoft.com/office/drawing/2014/main" id="{FA05C399-CDB8-4980-A408-A64747A758C7}"/>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87993969-ED25-4132-B37C-4010EF6EE7D9}"/>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spTree>
    <p:extLst>
      <p:ext uri="{BB962C8B-B14F-4D97-AF65-F5344CB8AC3E}">
        <p14:creationId xmlns:p14="http://schemas.microsoft.com/office/powerpoint/2010/main" val="446577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EEBB72-12ED-4036-9A3A-8298CD92B332}"/>
              </a:ext>
            </a:extLst>
          </p:cNvPr>
          <p:cNvSpPr>
            <a:spLocks noGrp="1"/>
          </p:cNvSpPr>
          <p:nvPr>
            <p:ph type="body" sz="quarter" idx="15"/>
          </p:nvPr>
        </p:nvSpPr>
        <p:spPr/>
        <p:txBody>
          <a:bodyPr/>
          <a:lstStyle/>
          <a:p>
            <a:endParaRPr lang="en-IE"/>
          </a:p>
        </p:txBody>
      </p:sp>
      <p:sp>
        <p:nvSpPr>
          <p:cNvPr id="7" name="Text Placeholder 6">
            <a:extLst>
              <a:ext uri="{FF2B5EF4-FFF2-40B4-BE49-F238E27FC236}">
                <a16:creationId xmlns:a16="http://schemas.microsoft.com/office/drawing/2014/main" id="{9F49D57C-D7DF-9F49-AF13-3998A730433E}"/>
              </a:ext>
            </a:extLst>
          </p:cNvPr>
          <p:cNvSpPr>
            <a:spLocks noGrp="1"/>
          </p:cNvSpPr>
          <p:nvPr>
            <p:ph type="body" sz="quarter" idx="18"/>
          </p:nvPr>
        </p:nvSpPr>
        <p:spPr>
          <a:xfrm>
            <a:off x="800361" y="1571435"/>
            <a:ext cx="4306395" cy="3280643"/>
          </a:xfrm>
        </p:spPr>
        <p:txBody>
          <a:bodyPr>
            <a:normAutofit lnSpcReduction="10000"/>
          </a:bodyPr>
          <a:lstStyle/>
          <a:p>
            <a:pPr marL="0"/>
            <a:r>
              <a:rPr lang="en-US" dirty="0"/>
              <a:t>In this module we will examine the opportunities for students who participate in Digital Civic Engagement activities.</a:t>
            </a:r>
          </a:p>
          <a:p>
            <a:pPr marL="0"/>
            <a:r>
              <a:rPr lang="en-US" dirty="0"/>
              <a:t>Students will learn about different examples of applicable civic engagement projects as well as the resultant competencies and skills that they will gain in the process. </a:t>
            </a:r>
          </a:p>
        </p:txBody>
      </p:sp>
      <p:sp>
        <p:nvSpPr>
          <p:cNvPr id="6" name="Text Placeholder 5">
            <a:extLst>
              <a:ext uri="{FF2B5EF4-FFF2-40B4-BE49-F238E27FC236}">
                <a16:creationId xmlns:a16="http://schemas.microsoft.com/office/drawing/2014/main" id="{D1F97872-E326-814E-B621-401B933B821F}"/>
              </a:ext>
            </a:extLst>
          </p:cNvPr>
          <p:cNvSpPr>
            <a:spLocks noGrp="1"/>
          </p:cNvSpPr>
          <p:nvPr>
            <p:ph type="body" sz="quarter" idx="16"/>
          </p:nvPr>
        </p:nvSpPr>
        <p:spPr/>
        <p:txBody>
          <a:bodyPr/>
          <a:lstStyle/>
          <a:p>
            <a:r>
              <a:rPr lang="en-US" dirty="0"/>
              <a:t>Module 2 </a:t>
            </a:r>
          </a:p>
        </p:txBody>
      </p:sp>
      <p:sp>
        <p:nvSpPr>
          <p:cNvPr id="2" name="Text Placeholder 1">
            <a:extLst>
              <a:ext uri="{FF2B5EF4-FFF2-40B4-BE49-F238E27FC236}">
                <a16:creationId xmlns:a16="http://schemas.microsoft.com/office/drawing/2014/main" id="{5A80BA90-44CA-2744-BB6F-BEACD329C22E}"/>
              </a:ext>
            </a:extLst>
          </p:cNvPr>
          <p:cNvSpPr>
            <a:spLocks noGrp="1"/>
          </p:cNvSpPr>
          <p:nvPr>
            <p:ph type="body" sz="quarter" idx="14"/>
          </p:nvPr>
        </p:nvSpPr>
        <p:spPr/>
        <p:txBody>
          <a:bodyPr/>
          <a:lstStyle/>
          <a:p>
            <a:r>
              <a:rPr lang="en-US" dirty="0"/>
              <a:t>Topic 1: Problems that need solving – spotlight on global issues.</a:t>
            </a:r>
          </a:p>
        </p:txBody>
      </p:sp>
      <p:sp>
        <p:nvSpPr>
          <p:cNvPr id="4" name="Text Placeholder 3">
            <a:extLst>
              <a:ext uri="{FF2B5EF4-FFF2-40B4-BE49-F238E27FC236}">
                <a16:creationId xmlns:a16="http://schemas.microsoft.com/office/drawing/2014/main" id="{17798898-9D5A-460F-BFD9-1F4B5A7F6E7F}"/>
              </a:ext>
            </a:extLst>
          </p:cNvPr>
          <p:cNvSpPr>
            <a:spLocks noGrp="1"/>
          </p:cNvSpPr>
          <p:nvPr>
            <p:ph type="body" sz="quarter" idx="19"/>
          </p:nvPr>
        </p:nvSpPr>
        <p:spPr/>
        <p:txBody>
          <a:bodyPr/>
          <a:lstStyle/>
          <a:p>
            <a:endParaRPr lang="en-IE"/>
          </a:p>
        </p:txBody>
      </p:sp>
      <p:sp>
        <p:nvSpPr>
          <p:cNvPr id="9" name="Text Placeholder 8">
            <a:extLst>
              <a:ext uri="{FF2B5EF4-FFF2-40B4-BE49-F238E27FC236}">
                <a16:creationId xmlns:a16="http://schemas.microsoft.com/office/drawing/2014/main" id="{C4419BF1-5CAF-8F47-86A0-836F57506040}"/>
              </a:ext>
            </a:extLst>
          </p:cNvPr>
          <p:cNvSpPr>
            <a:spLocks noGrp="1"/>
          </p:cNvSpPr>
          <p:nvPr>
            <p:ph type="body" sz="quarter" idx="20"/>
          </p:nvPr>
        </p:nvSpPr>
        <p:spPr>
          <a:xfrm>
            <a:off x="7215861" y="1556304"/>
            <a:ext cx="4465067" cy="822373"/>
          </a:xfrm>
        </p:spPr>
        <p:txBody>
          <a:bodyPr/>
          <a:lstStyle/>
          <a:p>
            <a:r>
              <a:rPr lang="en-US" dirty="0"/>
              <a:t>Topic 2: </a:t>
            </a:r>
            <a:r>
              <a:rPr lang="en-GB" dirty="0"/>
              <a:t>Improving your community through civic engagement</a:t>
            </a:r>
          </a:p>
          <a:p>
            <a:endParaRPr lang="en-US" dirty="0"/>
          </a:p>
        </p:txBody>
      </p:sp>
      <p:sp>
        <p:nvSpPr>
          <p:cNvPr id="17" name="Text Placeholder 16">
            <a:extLst>
              <a:ext uri="{FF2B5EF4-FFF2-40B4-BE49-F238E27FC236}">
                <a16:creationId xmlns:a16="http://schemas.microsoft.com/office/drawing/2014/main" id="{42122569-6727-457E-966F-53543E171496}"/>
              </a:ext>
            </a:extLst>
          </p:cNvPr>
          <p:cNvSpPr>
            <a:spLocks noGrp="1"/>
          </p:cNvSpPr>
          <p:nvPr>
            <p:ph type="body" sz="quarter" idx="21"/>
          </p:nvPr>
        </p:nvSpPr>
        <p:spPr/>
        <p:txBody>
          <a:bodyPr/>
          <a:lstStyle/>
          <a:p>
            <a:endParaRPr lang="en-IE"/>
          </a:p>
        </p:txBody>
      </p:sp>
      <p:sp>
        <p:nvSpPr>
          <p:cNvPr id="11" name="Text Placeholder 10">
            <a:extLst>
              <a:ext uri="{FF2B5EF4-FFF2-40B4-BE49-F238E27FC236}">
                <a16:creationId xmlns:a16="http://schemas.microsoft.com/office/drawing/2014/main" id="{2C40850D-009A-7441-B664-3A4BA8330E62}"/>
              </a:ext>
            </a:extLst>
          </p:cNvPr>
          <p:cNvSpPr>
            <a:spLocks noGrp="1"/>
          </p:cNvSpPr>
          <p:nvPr>
            <p:ph type="body" sz="quarter" idx="22"/>
          </p:nvPr>
        </p:nvSpPr>
        <p:spPr>
          <a:xfrm>
            <a:off x="7215861" y="2475999"/>
            <a:ext cx="4721035" cy="822373"/>
          </a:xfrm>
        </p:spPr>
        <p:txBody>
          <a:bodyPr/>
          <a:lstStyle/>
          <a:p>
            <a:r>
              <a:rPr lang="en-US" dirty="0"/>
              <a:t>Topic 3: Taking a service-learning approach to a Digital Civic Engagement project (DCE). </a:t>
            </a:r>
          </a:p>
        </p:txBody>
      </p:sp>
      <p:sp>
        <p:nvSpPr>
          <p:cNvPr id="18" name="Text Placeholder 17">
            <a:extLst>
              <a:ext uri="{FF2B5EF4-FFF2-40B4-BE49-F238E27FC236}">
                <a16:creationId xmlns:a16="http://schemas.microsoft.com/office/drawing/2014/main" id="{64C140E5-33E2-4B0B-9724-1B12E2438EDB}"/>
              </a:ext>
            </a:extLst>
          </p:cNvPr>
          <p:cNvSpPr>
            <a:spLocks noGrp="1"/>
          </p:cNvSpPr>
          <p:nvPr>
            <p:ph type="body" sz="quarter" idx="23"/>
          </p:nvPr>
        </p:nvSpPr>
        <p:spPr/>
        <p:txBody>
          <a:bodyPr/>
          <a:lstStyle/>
          <a:p>
            <a:endParaRPr lang="en-IE"/>
          </a:p>
        </p:txBody>
      </p:sp>
      <p:sp>
        <p:nvSpPr>
          <p:cNvPr id="13" name="Text Placeholder 12">
            <a:extLst>
              <a:ext uri="{FF2B5EF4-FFF2-40B4-BE49-F238E27FC236}">
                <a16:creationId xmlns:a16="http://schemas.microsoft.com/office/drawing/2014/main" id="{49B03528-2202-E941-B8AD-F9FFA7651659}"/>
              </a:ext>
            </a:extLst>
          </p:cNvPr>
          <p:cNvSpPr>
            <a:spLocks noGrp="1"/>
          </p:cNvSpPr>
          <p:nvPr>
            <p:ph type="body" sz="quarter" idx="24"/>
          </p:nvPr>
        </p:nvSpPr>
        <p:spPr>
          <a:xfrm>
            <a:off x="7213881" y="3745981"/>
            <a:ext cx="4903855" cy="822373"/>
          </a:xfrm>
        </p:spPr>
        <p:txBody>
          <a:bodyPr/>
          <a:lstStyle/>
          <a:p>
            <a:r>
              <a:rPr lang="en-US" dirty="0"/>
              <a:t>Topic 4: </a:t>
            </a:r>
            <a:r>
              <a:rPr lang="en-IE" dirty="0"/>
              <a:t>DCE is building your competency levels. Here are the opportunities.</a:t>
            </a:r>
          </a:p>
          <a:p>
            <a:endParaRPr lang="en-US" dirty="0"/>
          </a:p>
        </p:txBody>
      </p:sp>
      <p:sp>
        <p:nvSpPr>
          <p:cNvPr id="19" name="Text Placeholder 18">
            <a:extLst>
              <a:ext uri="{FF2B5EF4-FFF2-40B4-BE49-F238E27FC236}">
                <a16:creationId xmlns:a16="http://schemas.microsoft.com/office/drawing/2014/main" id="{16589E74-EFFC-4583-9344-5B7494DC8503}"/>
              </a:ext>
            </a:extLst>
          </p:cNvPr>
          <p:cNvSpPr>
            <a:spLocks noGrp="1"/>
          </p:cNvSpPr>
          <p:nvPr>
            <p:ph type="body" sz="quarter" idx="25"/>
          </p:nvPr>
        </p:nvSpPr>
        <p:spPr/>
        <p:txBody>
          <a:bodyPr/>
          <a:lstStyle/>
          <a:p>
            <a:endParaRPr lang="en-IE"/>
          </a:p>
        </p:txBody>
      </p:sp>
      <p:sp>
        <p:nvSpPr>
          <p:cNvPr id="15" name="Text Placeholder 14">
            <a:extLst>
              <a:ext uri="{FF2B5EF4-FFF2-40B4-BE49-F238E27FC236}">
                <a16:creationId xmlns:a16="http://schemas.microsoft.com/office/drawing/2014/main" id="{2CF53864-63EB-9940-A7F3-3B7A547B5905}"/>
              </a:ext>
            </a:extLst>
          </p:cNvPr>
          <p:cNvSpPr>
            <a:spLocks noGrp="1"/>
          </p:cNvSpPr>
          <p:nvPr>
            <p:ph type="body" sz="quarter" idx="26"/>
          </p:nvPr>
        </p:nvSpPr>
        <p:spPr/>
        <p:txBody>
          <a:bodyPr/>
          <a:lstStyle/>
          <a:p>
            <a:r>
              <a:rPr lang="en-US" dirty="0"/>
              <a:t>Spotlight on the SDCE case studies</a:t>
            </a:r>
          </a:p>
        </p:txBody>
      </p:sp>
      <p:sp>
        <p:nvSpPr>
          <p:cNvPr id="20" name="Text Placeholder 19">
            <a:extLst>
              <a:ext uri="{FF2B5EF4-FFF2-40B4-BE49-F238E27FC236}">
                <a16:creationId xmlns:a16="http://schemas.microsoft.com/office/drawing/2014/main" id="{A91E1393-AD2D-4003-A47B-F9AD1977F0FF}"/>
              </a:ext>
            </a:extLst>
          </p:cNvPr>
          <p:cNvSpPr>
            <a:spLocks noGrp="1"/>
          </p:cNvSpPr>
          <p:nvPr>
            <p:ph type="body" sz="quarter" idx="27"/>
          </p:nvPr>
        </p:nvSpPr>
        <p:spPr/>
        <p:txBody>
          <a:bodyPr/>
          <a:lstStyle/>
          <a:p>
            <a:endParaRPr lang="en-IE"/>
          </a:p>
        </p:txBody>
      </p:sp>
      <p:sp>
        <p:nvSpPr>
          <p:cNvPr id="21" name="Text Placeholder 20">
            <a:extLst>
              <a:ext uri="{FF2B5EF4-FFF2-40B4-BE49-F238E27FC236}">
                <a16:creationId xmlns:a16="http://schemas.microsoft.com/office/drawing/2014/main" id="{196486D4-D364-465D-9032-E26B3E44319F}"/>
              </a:ext>
            </a:extLst>
          </p:cNvPr>
          <p:cNvSpPr>
            <a:spLocks noGrp="1"/>
          </p:cNvSpPr>
          <p:nvPr>
            <p:ph type="body" sz="quarter" idx="28"/>
          </p:nvPr>
        </p:nvSpPr>
        <p:spPr/>
        <p:txBody>
          <a:bodyPr/>
          <a:lstStyle/>
          <a:p>
            <a:r>
              <a:rPr lang="en-US" dirty="0"/>
              <a:t>Video links and exercises</a:t>
            </a:r>
            <a:endParaRPr lang="en-IE" dirty="0"/>
          </a:p>
        </p:txBody>
      </p:sp>
      <p:sp>
        <p:nvSpPr>
          <p:cNvPr id="16" name="TextBox 15">
            <a:extLst>
              <a:ext uri="{FF2B5EF4-FFF2-40B4-BE49-F238E27FC236}">
                <a16:creationId xmlns:a16="http://schemas.microsoft.com/office/drawing/2014/main" id="{8A54B590-BFD2-4697-9F6E-F13FC752E633}"/>
              </a:ext>
            </a:extLst>
          </p:cNvPr>
          <p:cNvSpPr txBox="1"/>
          <p:nvPr/>
        </p:nvSpPr>
        <p:spPr>
          <a:xfrm>
            <a:off x="5772724" y="6431762"/>
            <a:ext cx="6419276" cy="369332"/>
          </a:xfrm>
          <a:prstGeom prst="rect">
            <a:avLst/>
          </a:prstGeom>
          <a:noFill/>
        </p:spPr>
        <p:txBody>
          <a:bodyPr wrap="square">
            <a:spAutoFit/>
          </a:bodyPr>
          <a:lstStyle/>
          <a:p>
            <a:r>
              <a:rPr lang="en-US" sz="900" dirty="0">
                <a:solidFill>
                  <a:srgbClr val="002060"/>
                </a:solidFill>
              </a:rPr>
              <a:t>This project has been funded with support from the European Commission. This publication reflects the views only of the author(s), and the Commission cannot be held responsible for any use, which may be made of the information contained therein. </a:t>
            </a:r>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C79B4CE-A75A-4EA1-BF7D-3516558E43C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2ACE1E5D-5A49-4798-A387-B3DAFC614A12}"/>
              </a:ext>
            </a:extLst>
          </p:cNvPr>
          <p:cNvSpPr>
            <a:spLocks noGrp="1"/>
          </p:cNvSpPr>
          <p:nvPr>
            <p:ph type="body" sz="quarter" idx="18"/>
          </p:nvPr>
        </p:nvSpPr>
        <p:spPr>
          <a:xfrm>
            <a:off x="1458686" y="1371600"/>
            <a:ext cx="5290457" cy="5486400"/>
          </a:xfrm>
        </p:spPr>
        <p:txBody>
          <a:bodyPr>
            <a:normAutofit/>
          </a:bodyPr>
          <a:lstStyle/>
          <a:p>
            <a:pPr marL="0"/>
            <a:r>
              <a:rPr lang="en-US" dirty="0"/>
              <a:t>Teacher students from Spain and teacher students from Benin in South Africa participated in a virtual Service-Learning course for an intercultural exchange.</a:t>
            </a:r>
          </a:p>
          <a:p>
            <a:pPr marL="0"/>
            <a:r>
              <a:rPr lang="en-US" dirty="0"/>
              <a:t>The project aimed to strengthen the oral proficiency of the Spanish-language students from Benin, since they did not have options (scholarships and grants) to travel to Spanish speaking countries.</a:t>
            </a:r>
          </a:p>
          <a:p>
            <a:pPr marL="0"/>
            <a:r>
              <a:rPr lang="en-US" dirty="0"/>
              <a:t>At the same time, the </a:t>
            </a:r>
            <a:r>
              <a:rPr lang="en-US" dirty="0" err="1"/>
              <a:t>programme</a:t>
            </a:r>
            <a:r>
              <a:rPr lang="en-US" dirty="0"/>
              <a:t> aimed to allow Spanish students to gain a deeper understanding of other educational cultures and learn first-hand about their educational reality.</a:t>
            </a:r>
          </a:p>
        </p:txBody>
      </p:sp>
      <p:sp>
        <p:nvSpPr>
          <p:cNvPr id="5" name="Text Placeholder 4">
            <a:extLst>
              <a:ext uri="{FF2B5EF4-FFF2-40B4-BE49-F238E27FC236}">
                <a16:creationId xmlns:a16="http://schemas.microsoft.com/office/drawing/2014/main" id="{EF2E9215-B87C-4F23-A3FE-A60D8E1CEC67}"/>
              </a:ext>
            </a:extLst>
          </p:cNvPr>
          <p:cNvSpPr>
            <a:spLocks noGrp="1"/>
          </p:cNvSpPr>
          <p:nvPr>
            <p:ph type="body" sz="quarter" idx="16"/>
          </p:nvPr>
        </p:nvSpPr>
        <p:spPr>
          <a:xfrm>
            <a:off x="1458685" y="45013"/>
            <a:ext cx="5290457" cy="1406331"/>
          </a:xfrm>
        </p:spPr>
        <p:txBody>
          <a:bodyPr>
            <a:normAutofit fontScale="92500" lnSpcReduction="10000"/>
          </a:bodyPr>
          <a:lstStyle/>
          <a:p>
            <a:r>
              <a:rPr lang="en-US" sz="3500" dirty="0"/>
              <a:t>THE VIRTUAL STUDENT SERVICE-LEARNING PROGRAMME AT UNED </a:t>
            </a:r>
            <a:endParaRPr lang="en-IE" sz="3500" dirty="0">
              <a:solidFill>
                <a:schemeClr val="bg1"/>
              </a:solidFill>
            </a:endParaRPr>
          </a:p>
          <a:p>
            <a:endParaRPr lang="en-IE" dirty="0"/>
          </a:p>
        </p:txBody>
      </p:sp>
      <p:sp>
        <p:nvSpPr>
          <p:cNvPr id="6" name="TextBox 5">
            <a:extLst>
              <a:ext uri="{FF2B5EF4-FFF2-40B4-BE49-F238E27FC236}">
                <a16:creationId xmlns:a16="http://schemas.microsoft.com/office/drawing/2014/main" id="{67DEE85A-B7FC-4E30-AA8A-48DE0A576DE4}"/>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spTree>
    <p:extLst>
      <p:ext uri="{BB962C8B-B14F-4D97-AF65-F5344CB8AC3E}">
        <p14:creationId xmlns:p14="http://schemas.microsoft.com/office/powerpoint/2010/main" val="1849132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96C8DF6-CE30-4F12-B52D-E192BB7CE64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2ACE1E5D-5A49-4798-A387-B3DAFC614A12}"/>
              </a:ext>
            </a:extLst>
          </p:cNvPr>
          <p:cNvSpPr>
            <a:spLocks noGrp="1"/>
          </p:cNvSpPr>
          <p:nvPr>
            <p:ph type="body" sz="quarter" idx="18"/>
          </p:nvPr>
        </p:nvSpPr>
        <p:spPr>
          <a:xfrm>
            <a:off x="1502979" y="1405058"/>
            <a:ext cx="5105121" cy="5452942"/>
          </a:xfrm>
        </p:spPr>
        <p:txBody>
          <a:bodyPr>
            <a:normAutofit/>
          </a:bodyPr>
          <a:lstStyle/>
          <a:p>
            <a:pPr marL="0"/>
            <a:r>
              <a:rPr lang="en-US" dirty="0"/>
              <a:t>The students’ participation in the activity was technologically mediated. It supported the possibility of promoting civic engagement virtually, using 2.0 technologies to meet the needs of social groups located in other regions of the world.</a:t>
            </a:r>
          </a:p>
          <a:p>
            <a:pPr marL="0"/>
            <a:r>
              <a:rPr lang="en-US" dirty="0"/>
              <a:t>The programme also represented an innovative pedagogical Service-Learning (more on this key topics later) and civic engagement activity, which was supported by virtual learning environments.</a:t>
            </a:r>
          </a:p>
          <a:p>
            <a:pPr marL="0"/>
            <a:r>
              <a:rPr lang="en-US" dirty="0">
                <a:hlinkClick r:id="rId3">
                  <a:extLst>
                    <a:ext uri="{A12FA001-AC4F-418D-AE19-62706E023703}">
                      <ahyp:hlinkClr xmlns:ahyp="http://schemas.microsoft.com/office/drawing/2018/hyperlinkcolor" val="tx"/>
                    </a:ext>
                  </a:extLst>
                </a:hlinkClick>
              </a:rPr>
              <a:t>Click here to read more:</a:t>
            </a:r>
            <a:endParaRPr lang="en-US" dirty="0"/>
          </a:p>
          <a:p>
            <a:pPr marL="0"/>
            <a:endParaRPr lang="en-IE" dirty="0"/>
          </a:p>
        </p:txBody>
      </p:sp>
      <p:sp>
        <p:nvSpPr>
          <p:cNvPr id="5" name="Text Placeholder 4">
            <a:extLst>
              <a:ext uri="{FF2B5EF4-FFF2-40B4-BE49-F238E27FC236}">
                <a16:creationId xmlns:a16="http://schemas.microsoft.com/office/drawing/2014/main" id="{EF2E9215-B87C-4F23-A3FE-A60D8E1CEC67}"/>
              </a:ext>
            </a:extLst>
          </p:cNvPr>
          <p:cNvSpPr>
            <a:spLocks noGrp="1"/>
          </p:cNvSpPr>
          <p:nvPr>
            <p:ph type="body" sz="quarter" idx="16"/>
          </p:nvPr>
        </p:nvSpPr>
        <p:spPr>
          <a:xfrm>
            <a:off x="1411465" y="228600"/>
            <a:ext cx="5256139" cy="1176458"/>
          </a:xfrm>
        </p:spPr>
        <p:txBody>
          <a:bodyPr>
            <a:normAutofit fontScale="25000" lnSpcReduction="20000"/>
          </a:bodyPr>
          <a:lstStyle/>
          <a:p>
            <a:r>
              <a:rPr lang="en-US" sz="11200" dirty="0"/>
              <a:t>THE VIRTUAL STUDENT SERVICE-LEARNING PROGRAMME AT UNED </a:t>
            </a:r>
            <a:endParaRPr lang="en-IE" sz="11200" dirty="0">
              <a:solidFill>
                <a:schemeClr val="bg1"/>
              </a:solidFill>
            </a:endParaRPr>
          </a:p>
          <a:p>
            <a:endParaRPr lang="en-IE" dirty="0"/>
          </a:p>
        </p:txBody>
      </p:sp>
      <p:sp>
        <p:nvSpPr>
          <p:cNvPr id="6" name="TextBox 5">
            <a:extLst>
              <a:ext uri="{FF2B5EF4-FFF2-40B4-BE49-F238E27FC236}">
                <a16:creationId xmlns:a16="http://schemas.microsoft.com/office/drawing/2014/main" id="{9359A9C1-B215-4024-B150-6B18EE84AC4E}"/>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spTree>
    <p:extLst>
      <p:ext uri="{BB962C8B-B14F-4D97-AF65-F5344CB8AC3E}">
        <p14:creationId xmlns:p14="http://schemas.microsoft.com/office/powerpoint/2010/main" val="2071069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9318B8-276B-0D40-B2D9-396310C39D92}"/>
              </a:ext>
            </a:extLst>
          </p:cNvPr>
          <p:cNvSpPr>
            <a:spLocks noGrp="1"/>
          </p:cNvSpPr>
          <p:nvPr>
            <p:ph type="body" sz="quarter" idx="18"/>
          </p:nvPr>
        </p:nvSpPr>
        <p:spPr/>
        <p:txBody>
          <a:bodyPr>
            <a:normAutofit/>
          </a:bodyPr>
          <a:lstStyle/>
          <a:p>
            <a:endParaRPr lang="en-US" dirty="0"/>
          </a:p>
          <a:p>
            <a:endParaRPr lang="en-US" dirty="0"/>
          </a:p>
        </p:txBody>
      </p:sp>
      <p:sp>
        <p:nvSpPr>
          <p:cNvPr id="2" name="Text Placeholder 1">
            <a:extLst>
              <a:ext uri="{FF2B5EF4-FFF2-40B4-BE49-F238E27FC236}">
                <a16:creationId xmlns:a16="http://schemas.microsoft.com/office/drawing/2014/main" id="{F60C52F1-004E-654E-A239-1AAC60A7C0CE}"/>
              </a:ext>
            </a:extLst>
          </p:cNvPr>
          <p:cNvSpPr>
            <a:spLocks noGrp="1"/>
          </p:cNvSpPr>
          <p:nvPr>
            <p:ph type="body" sz="quarter" idx="16"/>
          </p:nvPr>
        </p:nvSpPr>
        <p:spPr>
          <a:xfrm>
            <a:off x="352426" y="414899"/>
            <a:ext cx="6039874" cy="590313"/>
          </a:xfrm>
        </p:spPr>
        <p:txBody>
          <a:bodyPr>
            <a:noAutofit/>
          </a:bodyPr>
          <a:lstStyle/>
          <a:p>
            <a:r>
              <a:rPr lang="en-US" sz="2400" dirty="0"/>
              <a:t>PROBLEMS THAT NEED SOLVING – SPOTLIGHT ON GLOBAL ISSUES: EXTRA RESOURCES.</a:t>
            </a:r>
            <a:endParaRPr lang="en-US" sz="700" dirty="0"/>
          </a:p>
        </p:txBody>
      </p:sp>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4" name="TextBox 3">
            <a:extLst>
              <a:ext uri="{FF2B5EF4-FFF2-40B4-BE49-F238E27FC236}">
                <a16:creationId xmlns:a16="http://schemas.microsoft.com/office/drawing/2014/main" id="{9669A972-F0DA-41A4-8C09-BE07753DDD65}"/>
              </a:ext>
            </a:extLst>
          </p:cNvPr>
          <p:cNvSpPr txBox="1"/>
          <p:nvPr/>
        </p:nvSpPr>
        <p:spPr>
          <a:xfrm>
            <a:off x="352424" y="1428705"/>
            <a:ext cx="6039873" cy="4893647"/>
          </a:xfrm>
          <a:prstGeom prst="rect">
            <a:avLst/>
          </a:prstGeom>
          <a:noFill/>
        </p:spPr>
        <p:txBody>
          <a:bodyPr wrap="square" rtlCol="0">
            <a:spAutoFit/>
          </a:bodyPr>
          <a:lstStyle/>
          <a:p>
            <a:r>
              <a:rPr lang="en-US" sz="2400" dirty="0">
                <a:solidFill>
                  <a:schemeClr val="bg1"/>
                </a:solidFill>
              </a:rPr>
              <a:t>Click on the following link for more resources:</a:t>
            </a:r>
            <a:endParaRPr lang="en-US" sz="2400" dirty="0">
              <a:solidFill>
                <a:schemeClr val="bg1"/>
              </a:solidFill>
              <a:hlinkClick r:id="rId3">
                <a:extLst>
                  <a:ext uri="{A12FA001-AC4F-418D-AE19-62706E023703}">
                    <ahyp:hlinkClr xmlns:ahyp="http://schemas.microsoft.com/office/drawing/2018/hyperlinkcolor" val="tx"/>
                  </a:ext>
                </a:extLst>
              </a:hlinkClick>
            </a:endParaRPr>
          </a:p>
          <a:p>
            <a:endParaRPr lang="en-US" sz="2400" dirty="0">
              <a:solidFill>
                <a:schemeClr val="bg1"/>
              </a:solidFill>
              <a:hlinkClick r:id="rId3">
                <a:extLst>
                  <a:ext uri="{A12FA001-AC4F-418D-AE19-62706E023703}">
                    <ahyp:hlinkClr xmlns:ahyp="http://schemas.microsoft.com/office/drawing/2018/hyperlinkcolor" val="tx"/>
                  </a:ext>
                </a:extLst>
              </a:hlinkClick>
            </a:endParaRPr>
          </a:p>
          <a:p>
            <a:r>
              <a:rPr lang="en-US" sz="2400" dirty="0">
                <a:solidFill>
                  <a:schemeClr val="bg1"/>
                </a:solidFill>
                <a:hlinkClick r:id="rId3">
                  <a:extLst>
                    <a:ext uri="{A12FA001-AC4F-418D-AE19-62706E023703}">
                      <ahyp:hlinkClr xmlns:ahyp="http://schemas.microsoft.com/office/drawing/2018/hyperlinkcolor" val="tx"/>
                    </a:ext>
                  </a:extLst>
                </a:hlinkClick>
              </a:rPr>
              <a:t>Citizen’s Lab have a comprehensive resource mapping new forms of civic engagement in Europe</a:t>
            </a:r>
            <a:endParaRPr lang="en-US" sz="2400" dirty="0">
              <a:solidFill>
                <a:schemeClr val="bg1"/>
              </a:solidFill>
            </a:endParaRPr>
          </a:p>
          <a:p>
            <a:endParaRPr lang="en-US"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Article on 10 Easy ways to be a more engaged citizen</a:t>
            </a:r>
            <a:endParaRPr lang="en-US" sz="2400" dirty="0">
              <a:solidFill>
                <a:schemeClr val="bg1"/>
              </a:solidFill>
            </a:endParaRPr>
          </a:p>
          <a:p>
            <a:endParaRPr lang="en-US" sz="2400" dirty="0">
              <a:solidFill>
                <a:schemeClr val="bg1"/>
              </a:solidFill>
            </a:endParaRPr>
          </a:p>
          <a:p>
            <a:r>
              <a:rPr lang="en-US" sz="2400" dirty="0">
                <a:solidFill>
                  <a:schemeClr val="bg1"/>
                </a:solidFill>
                <a:hlinkClick r:id="rId5">
                  <a:extLst>
                    <a:ext uri="{A12FA001-AC4F-418D-AE19-62706E023703}">
                      <ahyp:hlinkClr xmlns:ahyp="http://schemas.microsoft.com/office/drawing/2018/hyperlinkcolor" val="tx"/>
                    </a:ext>
                  </a:extLst>
                </a:hlinkClick>
              </a:rPr>
              <a:t>The Digital Civics Toolkit draws on the research and work of the MacArthur   Research Network on Youth and Participatory Politics (YPP)</a:t>
            </a:r>
            <a:endParaRPr lang="en-US" sz="2400" dirty="0">
              <a:solidFill>
                <a:schemeClr val="bg1"/>
              </a:solidFill>
            </a:endParaRPr>
          </a:p>
          <a:p>
            <a:endParaRPr lang="en-US" sz="2400" dirty="0">
              <a:solidFill>
                <a:schemeClr val="bg1"/>
              </a:solidFill>
            </a:endParaRPr>
          </a:p>
        </p:txBody>
      </p:sp>
      <p:pic>
        <p:nvPicPr>
          <p:cNvPr id="8" name="Picture Placeholder 7">
            <a:extLst>
              <a:ext uri="{FF2B5EF4-FFF2-40B4-BE49-F238E27FC236}">
                <a16:creationId xmlns:a16="http://schemas.microsoft.com/office/drawing/2014/main" id="{0AEF66F0-F3A3-4BD1-BFB6-A9A1667563AC}"/>
              </a:ext>
            </a:extLst>
          </p:cNvPr>
          <p:cNvPicPr>
            <a:picLocks noGrp="1" noChangeAspect="1"/>
          </p:cNvPicPr>
          <p:nvPr>
            <p:ph type="pic" sz="quarter" idx="10"/>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88993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43DBA11-61D7-402F-888D-6DDD95872F6C}"/>
              </a:ext>
            </a:extLst>
          </p:cNvPr>
          <p:cNvSpPr>
            <a:spLocks noGrp="1"/>
          </p:cNvSpPr>
          <p:nvPr>
            <p:ph type="body" sz="quarter" idx="16"/>
          </p:nvPr>
        </p:nvSpPr>
        <p:spPr>
          <a:xfrm>
            <a:off x="2150983" y="637367"/>
            <a:ext cx="9520333" cy="1175656"/>
          </a:xfrm>
        </p:spPr>
        <p:txBody>
          <a:bodyPr>
            <a:noAutofit/>
          </a:bodyPr>
          <a:lstStyle/>
          <a:p>
            <a:r>
              <a:rPr lang="en-US" sz="4800" dirty="0"/>
              <a:t>IMPROVING YOUR COMMUNITY THROUGH CIVIC ENGAGEMENT</a:t>
            </a:r>
          </a:p>
        </p:txBody>
      </p:sp>
      <p:sp>
        <p:nvSpPr>
          <p:cNvPr id="6" name="Text Placeholder 5">
            <a:extLst>
              <a:ext uri="{FF2B5EF4-FFF2-40B4-BE49-F238E27FC236}">
                <a16:creationId xmlns:a16="http://schemas.microsoft.com/office/drawing/2014/main" id="{79144C0D-D758-4B9D-A6CE-324112763DB7}"/>
              </a:ext>
            </a:extLst>
          </p:cNvPr>
          <p:cNvSpPr>
            <a:spLocks noGrp="1"/>
          </p:cNvSpPr>
          <p:nvPr>
            <p:ph type="body" sz="quarter" idx="17"/>
          </p:nvPr>
        </p:nvSpPr>
        <p:spPr/>
        <p:txBody>
          <a:bodyPr>
            <a:normAutofit fontScale="85000" lnSpcReduction="20000"/>
          </a:bodyPr>
          <a:lstStyle/>
          <a:p>
            <a:r>
              <a:rPr lang="en-IE" dirty="0"/>
              <a:t>02</a:t>
            </a:r>
          </a:p>
        </p:txBody>
      </p:sp>
      <p:sp>
        <p:nvSpPr>
          <p:cNvPr id="7" name="TextBox 6">
            <a:extLst>
              <a:ext uri="{FF2B5EF4-FFF2-40B4-BE49-F238E27FC236}">
                <a16:creationId xmlns:a16="http://schemas.microsoft.com/office/drawing/2014/main" id="{05174C53-C83E-4E4E-BFF5-8202116051DB}"/>
              </a:ext>
            </a:extLst>
          </p:cNvPr>
          <p:cNvSpPr txBox="1"/>
          <p:nvPr/>
        </p:nvSpPr>
        <p:spPr>
          <a:xfrm>
            <a:off x="7665141" y="5224811"/>
            <a:ext cx="6097656" cy="523220"/>
          </a:xfrm>
          <a:prstGeom prst="rect">
            <a:avLst/>
          </a:prstGeom>
          <a:noFill/>
        </p:spPr>
        <p:txBody>
          <a:bodyPr wrap="square">
            <a:spAutoFit/>
          </a:bodyPr>
          <a:lstStyle/>
          <a:p>
            <a:r>
              <a:rPr lang="en-IE" sz="2800" b="1" dirty="0">
                <a:solidFill>
                  <a:schemeClr val="bg1"/>
                </a:solidFill>
              </a:rPr>
              <a:t>Learner level: Intermediate</a:t>
            </a:r>
          </a:p>
        </p:txBody>
      </p:sp>
    </p:spTree>
    <p:extLst>
      <p:ext uri="{BB962C8B-B14F-4D97-AF65-F5344CB8AC3E}">
        <p14:creationId xmlns:p14="http://schemas.microsoft.com/office/powerpoint/2010/main" val="3629042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15" name="TextBox 14">
            <a:extLst>
              <a:ext uri="{FF2B5EF4-FFF2-40B4-BE49-F238E27FC236}">
                <a16:creationId xmlns:a16="http://schemas.microsoft.com/office/drawing/2014/main" id="{7777D635-5416-42DD-B7C0-AB2A31A245C1}"/>
              </a:ext>
            </a:extLst>
          </p:cNvPr>
          <p:cNvSpPr txBox="1"/>
          <p:nvPr/>
        </p:nvSpPr>
        <p:spPr>
          <a:xfrm>
            <a:off x="5388429" y="5541867"/>
            <a:ext cx="1589316" cy="369332"/>
          </a:xfrm>
          <a:prstGeom prst="rect">
            <a:avLst/>
          </a:prstGeom>
          <a:noFill/>
        </p:spPr>
        <p:txBody>
          <a:bodyPr wrap="square" rtlCol="0">
            <a:spAutoFit/>
          </a:bodyPr>
          <a:lstStyle/>
          <a:p>
            <a:r>
              <a:rPr lang="en-IE" dirty="0">
                <a:solidFill>
                  <a:schemeClr val="bg1"/>
                </a:solidFill>
                <a:hlinkClick r:id="rId3">
                  <a:extLst>
                    <a:ext uri="{A12FA001-AC4F-418D-AE19-62706E023703}">
                      <ahyp:hlinkClr xmlns:ahyp="http://schemas.microsoft.com/office/drawing/2018/hyperlinkcolor" val="tx"/>
                    </a:ext>
                  </a:extLst>
                </a:hlinkClick>
              </a:rPr>
              <a:t>Source</a:t>
            </a:r>
            <a:endParaRPr lang="en-IE" dirty="0">
              <a:solidFill>
                <a:schemeClr val="bg1"/>
              </a:solidFill>
            </a:endParaRPr>
          </a:p>
        </p:txBody>
      </p:sp>
      <p:sp>
        <p:nvSpPr>
          <p:cNvPr id="3" name="Text Placeholder 2">
            <a:extLst>
              <a:ext uri="{FF2B5EF4-FFF2-40B4-BE49-F238E27FC236}">
                <a16:creationId xmlns:a16="http://schemas.microsoft.com/office/drawing/2014/main" id="{3FB0D9A2-631B-4844-A9B7-506EF8024907}"/>
              </a:ext>
            </a:extLst>
          </p:cNvPr>
          <p:cNvSpPr>
            <a:spLocks noGrp="1"/>
          </p:cNvSpPr>
          <p:nvPr>
            <p:ph type="body" sz="quarter" idx="14"/>
          </p:nvPr>
        </p:nvSpPr>
        <p:spPr/>
        <p:txBody>
          <a:bodyPr>
            <a:normAutofit fontScale="85000" lnSpcReduction="20000"/>
          </a:bodyPr>
          <a:lstStyle/>
          <a:p>
            <a:endParaRPr lang="en-IE"/>
          </a:p>
        </p:txBody>
      </p:sp>
      <p:sp>
        <p:nvSpPr>
          <p:cNvPr id="2" name="Text Placeholder 1">
            <a:extLst>
              <a:ext uri="{FF2B5EF4-FFF2-40B4-BE49-F238E27FC236}">
                <a16:creationId xmlns:a16="http://schemas.microsoft.com/office/drawing/2014/main" id="{D9BDEA36-897F-4BC3-885E-DF53D43871A3}"/>
              </a:ext>
            </a:extLst>
          </p:cNvPr>
          <p:cNvSpPr>
            <a:spLocks noGrp="1"/>
          </p:cNvSpPr>
          <p:nvPr>
            <p:ph type="body" sz="quarter" idx="13"/>
          </p:nvPr>
        </p:nvSpPr>
        <p:spPr/>
        <p:txBody>
          <a:bodyPr/>
          <a:lstStyle/>
          <a:p>
            <a:r>
              <a:rPr lang="en-US" dirty="0"/>
              <a:t>“Fake woke stuff we do on IG dies in a week. We have to donate our time and money to organizations.”</a:t>
            </a:r>
          </a:p>
          <a:p>
            <a:r>
              <a:rPr lang="en-IE" dirty="0"/>
              <a:t>Hasan Minaj</a:t>
            </a:r>
          </a:p>
        </p:txBody>
      </p:sp>
      <p:sp>
        <p:nvSpPr>
          <p:cNvPr id="4" name="Text Placeholder 3">
            <a:extLst>
              <a:ext uri="{FF2B5EF4-FFF2-40B4-BE49-F238E27FC236}">
                <a16:creationId xmlns:a16="http://schemas.microsoft.com/office/drawing/2014/main" id="{2253BC51-F142-444A-A643-A6E9FB734009}"/>
              </a:ext>
            </a:extLst>
          </p:cNvPr>
          <p:cNvSpPr>
            <a:spLocks noGrp="1"/>
          </p:cNvSpPr>
          <p:nvPr>
            <p:ph type="body" sz="quarter" idx="15"/>
          </p:nvPr>
        </p:nvSpPr>
        <p:spPr/>
        <p:txBody>
          <a:bodyPr>
            <a:normAutofit fontScale="92500" lnSpcReduction="10000"/>
          </a:bodyPr>
          <a:lstStyle/>
          <a:p>
            <a:endParaRPr lang="en-IE"/>
          </a:p>
        </p:txBody>
      </p:sp>
      <p:pic>
        <p:nvPicPr>
          <p:cNvPr id="13" name="Picture Placeholder 12">
            <a:extLst>
              <a:ext uri="{FF2B5EF4-FFF2-40B4-BE49-F238E27FC236}">
                <a16:creationId xmlns:a16="http://schemas.microsoft.com/office/drawing/2014/main" id="{886D98B4-004D-4501-89DB-A8291F41C257}"/>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12945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outdoor, ground, sitting&#10;&#10;Description automatically generated">
            <a:extLst>
              <a:ext uri="{FF2B5EF4-FFF2-40B4-BE49-F238E27FC236}">
                <a16:creationId xmlns:a16="http://schemas.microsoft.com/office/drawing/2014/main" id="{BF2C9E0F-051A-1F44-AAE5-04B7C58B665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2" name="Text Placeholder 1">
            <a:extLst>
              <a:ext uri="{FF2B5EF4-FFF2-40B4-BE49-F238E27FC236}">
                <a16:creationId xmlns:a16="http://schemas.microsoft.com/office/drawing/2014/main" id="{CD746D51-379D-8C40-B6AF-646597B8E5EF}"/>
              </a:ext>
            </a:extLst>
          </p:cNvPr>
          <p:cNvSpPr>
            <a:spLocks noGrp="1"/>
          </p:cNvSpPr>
          <p:nvPr>
            <p:ph type="body" sz="quarter" idx="16"/>
          </p:nvPr>
        </p:nvSpPr>
        <p:spPr>
          <a:xfrm>
            <a:off x="1512125" y="228599"/>
            <a:ext cx="4959718" cy="1114425"/>
          </a:xfrm>
        </p:spPr>
        <p:txBody>
          <a:bodyPr>
            <a:normAutofit fontScale="92500"/>
          </a:bodyPr>
          <a:lstStyle/>
          <a:p>
            <a:r>
              <a:rPr lang="en-US" sz="3000" dirty="0"/>
              <a:t>IMPROVING YOUR COMMUNITY THROUGH CIVIC ENGAGEMENT</a:t>
            </a:r>
          </a:p>
          <a:p>
            <a:endParaRPr lang="en-US" sz="1600" dirty="0"/>
          </a:p>
        </p:txBody>
      </p:sp>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6" name="TextBox 5">
            <a:extLst>
              <a:ext uri="{FF2B5EF4-FFF2-40B4-BE49-F238E27FC236}">
                <a16:creationId xmlns:a16="http://schemas.microsoft.com/office/drawing/2014/main" id="{4850A443-F747-4DE6-84F2-B6366D9BDED9}"/>
              </a:ext>
            </a:extLst>
          </p:cNvPr>
          <p:cNvSpPr txBox="1"/>
          <p:nvPr/>
        </p:nvSpPr>
        <p:spPr>
          <a:xfrm>
            <a:off x="1512124" y="1544241"/>
            <a:ext cx="5105121" cy="5539978"/>
          </a:xfrm>
          <a:prstGeom prst="rect">
            <a:avLst/>
          </a:prstGeom>
          <a:noFill/>
        </p:spPr>
        <p:txBody>
          <a:bodyPr wrap="square" rtlCol="0">
            <a:spAutoFit/>
          </a:bodyPr>
          <a:lstStyle/>
          <a:p>
            <a:r>
              <a:rPr lang="en-US" sz="2400" dirty="0">
                <a:solidFill>
                  <a:schemeClr val="bg1"/>
                </a:solidFill>
              </a:rPr>
              <a:t>The benefits of students improving their communities through civic engagement are numerous. Through our research for the DCE Guide,  we found many positive benefits to students partaking in an DCE project.</a:t>
            </a:r>
          </a:p>
          <a:p>
            <a:endParaRPr lang="en-US" sz="2400" dirty="0">
              <a:solidFill>
                <a:schemeClr val="bg1"/>
              </a:solidFill>
            </a:endParaRPr>
          </a:p>
          <a:p>
            <a:r>
              <a:rPr lang="en-US" sz="2400" dirty="0">
                <a:solidFill>
                  <a:schemeClr val="bg1"/>
                </a:solidFill>
              </a:rPr>
              <a:t>Positive results included practicing and gaining experience in skills relevant to a career, building strong relationships, having great experiences and helping small community projects to become a success.</a:t>
            </a:r>
          </a:p>
          <a:p>
            <a:endParaRPr lang="en-US" sz="2400" dirty="0">
              <a:solidFill>
                <a:schemeClr val="bg1"/>
              </a:solidFill>
            </a:endParaRPr>
          </a:p>
          <a:p>
            <a:endParaRPr lang="en-IE" dirty="0"/>
          </a:p>
        </p:txBody>
      </p:sp>
      <p:sp>
        <p:nvSpPr>
          <p:cNvPr id="8" name="TextBox 7">
            <a:extLst>
              <a:ext uri="{FF2B5EF4-FFF2-40B4-BE49-F238E27FC236}">
                <a16:creationId xmlns:a16="http://schemas.microsoft.com/office/drawing/2014/main" id="{07CED3D0-7551-4B78-80AF-30CDDBCAE305}"/>
              </a:ext>
            </a:extLst>
          </p:cNvPr>
          <p:cNvSpPr txBox="1"/>
          <p:nvPr/>
        </p:nvSpPr>
        <p:spPr>
          <a:xfrm>
            <a:off x="5991225" y="6502432"/>
            <a:ext cx="6096000" cy="369332"/>
          </a:xfrm>
          <a:prstGeom prst="rect">
            <a:avLst/>
          </a:prstGeom>
          <a:noFill/>
        </p:spPr>
        <p:txBody>
          <a:bodyPr wrap="square">
            <a:spAutoFit/>
          </a:bodyPr>
          <a:lstStyle/>
          <a:p>
            <a:r>
              <a:rPr lang="en-IE" dirty="0">
                <a:solidFill>
                  <a:schemeClr val="bg1"/>
                </a:solidFill>
                <a:hlinkClick r:id="rId4">
                  <a:extLst>
                    <a:ext uri="{A12FA001-AC4F-418D-AE19-62706E023703}">
                      <ahyp:hlinkClr xmlns:ahyp="http://schemas.microsoft.com/office/drawing/2018/hyperlinkcolor" val="tx"/>
                    </a:ext>
                  </a:extLst>
                </a:hlinkClick>
              </a:rPr>
              <a:t>Source</a:t>
            </a:r>
            <a:endParaRPr lang="en-IE" dirty="0">
              <a:solidFill>
                <a:schemeClr val="bg1"/>
              </a:solidFill>
            </a:endParaRPr>
          </a:p>
        </p:txBody>
      </p:sp>
    </p:spTree>
    <p:extLst>
      <p:ext uri="{BB962C8B-B14F-4D97-AF65-F5344CB8AC3E}">
        <p14:creationId xmlns:p14="http://schemas.microsoft.com/office/powerpoint/2010/main" val="274098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20A42CE6-21CB-44E7-A50F-D186F4F2B1B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E24C55D9-6B44-4664-9DFD-4D635A8FAD89}"/>
              </a:ext>
            </a:extLst>
          </p:cNvPr>
          <p:cNvSpPr>
            <a:spLocks noGrp="1"/>
          </p:cNvSpPr>
          <p:nvPr>
            <p:ph type="body" sz="quarter" idx="18"/>
          </p:nvPr>
        </p:nvSpPr>
        <p:spPr>
          <a:xfrm>
            <a:off x="1802710" y="1773240"/>
            <a:ext cx="4621841" cy="4818059"/>
          </a:xfrm>
        </p:spPr>
        <p:txBody>
          <a:bodyPr>
            <a:normAutofit fontScale="85000" lnSpcReduction="20000"/>
          </a:bodyPr>
          <a:lstStyle/>
          <a:p>
            <a:pPr marL="228600" indent="-457200">
              <a:lnSpc>
                <a:spcPct val="120000"/>
              </a:lnSpc>
              <a:buAutoNum type="arabicPeriod"/>
            </a:pPr>
            <a:r>
              <a:rPr lang="en-US" sz="3600" b="1" dirty="0"/>
              <a:t>Support community-based organizations</a:t>
            </a:r>
          </a:p>
          <a:p>
            <a:pPr indent="0">
              <a:lnSpc>
                <a:spcPct val="120000"/>
              </a:lnSpc>
            </a:pPr>
            <a:r>
              <a:rPr lang="en-US" sz="2600" dirty="0"/>
              <a:t>Pick an issue that you are passionate about and that you want to address. </a:t>
            </a:r>
          </a:p>
          <a:p>
            <a:pPr indent="0">
              <a:lnSpc>
                <a:spcPct val="120000"/>
              </a:lnSpc>
            </a:pPr>
            <a:r>
              <a:rPr lang="en-US" sz="2600" dirty="0"/>
              <a:t>Become an activist by supporting community- based organizations which are likely to be at the forefront of making small changes everyday.</a:t>
            </a:r>
          </a:p>
          <a:p>
            <a:pPr indent="0">
              <a:lnSpc>
                <a:spcPct val="120000"/>
              </a:lnSpc>
            </a:pPr>
            <a:r>
              <a:rPr lang="en-US" sz="2600" dirty="0"/>
              <a:t>By supporting small organizations that have goals of improving communities, it can be one of the most effective ways of joining activism.</a:t>
            </a:r>
          </a:p>
          <a:p>
            <a:endParaRPr lang="en-IE" dirty="0"/>
          </a:p>
          <a:p>
            <a:endParaRPr lang="en-IE" dirty="0"/>
          </a:p>
        </p:txBody>
      </p:sp>
      <p:sp>
        <p:nvSpPr>
          <p:cNvPr id="8" name="Text Placeholder 7">
            <a:extLst>
              <a:ext uri="{FF2B5EF4-FFF2-40B4-BE49-F238E27FC236}">
                <a16:creationId xmlns:a16="http://schemas.microsoft.com/office/drawing/2014/main" id="{34EAF529-5494-453A-8092-893B0EDDB424}"/>
              </a:ext>
            </a:extLst>
          </p:cNvPr>
          <p:cNvSpPr>
            <a:spLocks noGrp="1"/>
          </p:cNvSpPr>
          <p:nvPr>
            <p:ph type="body" sz="quarter" idx="16"/>
          </p:nvPr>
        </p:nvSpPr>
        <p:spPr>
          <a:xfrm>
            <a:off x="1718561" y="148855"/>
            <a:ext cx="5133501" cy="1177731"/>
          </a:xfrm>
        </p:spPr>
        <p:txBody>
          <a:bodyPr>
            <a:normAutofit fontScale="85000" lnSpcReduction="20000"/>
          </a:bodyPr>
          <a:lstStyle/>
          <a:p>
            <a:r>
              <a:rPr lang="en-US" dirty="0"/>
              <a:t>THREE WAYS TO IMPROVE YOUR COMMUNITY THROUGH CIVIC ENGAGEMENT</a:t>
            </a:r>
          </a:p>
          <a:p>
            <a:endParaRPr lang="en-IE" dirty="0"/>
          </a:p>
        </p:txBody>
      </p:sp>
    </p:spTree>
    <p:extLst>
      <p:ext uri="{BB962C8B-B14F-4D97-AF65-F5344CB8AC3E}">
        <p14:creationId xmlns:p14="http://schemas.microsoft.com/office/powerpoint/2010/main" val="3410624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E11FCFF-38A9-486C-B80A-A6AC1F36A64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E24C55D9-6B44-4664-9DFD-4D635A8FAD89}"/>
              </a:ext>
            </a:extLst>
          </p:cNvPr>
          <p:cNvSpPr>
            <a:spLocks noGrp="1"/>
          </p:cNvSpPr>
          <p:nvPr>
            <p:ph type="body" sz="quarter" idx="18"/>
          </p:nvPr>
        </p:nvSpPr>
        <p:spPr>
          <a:xfrm>
            <a:off x="1626782" y="1584250"/>
            <a:ext cx="4797770" cy="4869101"/>
          </a:xfrm>
        </p:spPr>
        <p:txBody>
          <a:bodyPr>
            <a:normAutofit/>
          </a:bodyPr>
          <a:lstStyle/>
          <a:p>
            <a:r>
              <a:rPr lang="en-US" dirty="0"/>
              <a:t>2. </a:t>
            </a:r>
            <a:r>
              <a:rPr lang="en-US" b="1" dirty="0"/>
              <a:t>Attend local city council meetings</a:t>
            </a:r>
            <a:r>
              <a:rPr lang="en-US" dirty="0"/>
              <a:t>.</a:t>
            </a:r>
          </a:p>
          <a:p>
            <a:r>
              <a:rPr lang="en-US" dirty="0"/>
              <a:t>While this point might not sound the most interesting, having first-hand experience of the local challenges and what the community is concerned about is an insightful way to gain insights and  initial experience.</a:t>
            </a:r>
          </a:p>
          <a:p>
            <a:r>
              <a:rPr lang="en-US" dirty="0"/>
              <a:t>You will widen your network and may meet like minded people, who may  share your ambition to develop a solutions-based project based on  Digital Civic Engagement.</a:t>
            </a:r>
          </a:p>
          <a:p>
            <a:endParaRPr lang="en-US" dirty="0"/>
          </a:p>
          <a:p>
            <a:endParaRPr lang="en-IE" dirty="0"/>
          </a:p>
        </p:txBody>
      </p:sp>
      <p:sp>
        <p:nvSpPr>
          <p:cNvPr id="8" name="Text Placeholder 7">
            <a:extLst>
              <a:ext uri="{FF2B5EF4-FFF2-40B4-BE49-F238E27FC236}">
                <a16:creationId xmlns:a16="http://schemas.microsoft.com/office/drawing/2014/main" id="{34EAF529-5494-453A-8092-893B0EDDB424}"/>
              </a:ext>
            </a:extLst>
          </p:cNvPr>
          <p:cNvSpPr>
            <a:spLocks noGrp="1"/>
          </p:cNvSpPr>
          <p:nvPr>
            <p:ph type="body" sz="quarter" idx="16"/>
          </p:nvPr>
        </p:nvSpPr>
        <p:spPr>
          <a:xfrm>
            <a:off x="1718561" y="228600"/>
            <a:ext cx="5105120" cy="1095153"/>
          </a:xfrm>
        </p:spPr>
        <p:txBody>
          <a:bodyPr>
            <a:normAutofit fontScale="47500" lnSpcReduction="20000"/>
          </a:bodyPr>
          <a:lstStyle/>
          <a:p>
            <a:r>
              <a:rPr lang="en-US" sz="6500" dirty="0"/>
              <a:t>THREE WAYS TO IMPROVE YOUR COMMUNITY THROUGH CIVIC ENGAGEMENT</a:t>
            </a:r>
          </a:p>
          <a:p>
            <a:endParaRPr lang="en-IE" dirty="0"/>
          </a:p>
        </p:txBody>
      </p:sp>
    </p:spTree>
    <p:extLst>
      <p:ext uri="{BB962C8B-B14F-4D97-AF65-F5344CB8AC3E}">
        <p14:creationId xmlns:p14="http://schemas.microsoft.com/office/powerpoint/2010/main" val="193381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7EF5994-F558-47E2-A5D6-103B5DE995D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E24C55D9-6B44-4664-9DFD-4D635A8FAD89}"/>
              </a:ext>
            </a:extLst>
          </p:cNvPr>
          <p:cNvSpPr>
            <a:spLocks noGrp="1"/>
          </p:cNvSpPr>
          <p:nvPr>
            <p:ph type="body" sz="quarter" idx="18"/>
          </p:nvPr>
        </p:nvSpPr>
        <p:spPr>
          <a:xfrm>
            <a:off x="1802710" y="1083482"/>
            <a:ext cx="4832006" cy="5560828"/>
          </a:xfrm>
        </p:spPr>
        <p:txBody>
          <a:bodyPr>
            <a:normAutofit fontScale="70000" lnSpcReduction="20000"/>
          </a:bodyPr>
          <a:lstStyle/>
          <a:p>
            <a:endParaRPr lang="en-US" dirty="0"/>
          </a:p>
          <a:p>
            <a:pPr>
              <a:lnSpc>
                <a:spcPct val="120000"/>
              </a:lnSpc>
            </a:pPr>
            <a:r>
              <a:rPr lang="en-US" sz="3100" dirty="0"/>
              <a:t>3. </a:t>
            </a:r>
            <a:r>
              <a:rPr lang="en-US" sz="3100" b="1" dirty="0"/>
              <a:t>Support Local Businesses</a:t>
            </a:r>
          </a:p>
          <a:p>
            <a:pPr>
              <a:lnSpc>
                <a:spcPct val="120000"/>
              </a:lnSpc>
            </a:pPr>
            <a:r>
              <a:rPr lang="en-US" sz="3100" dirty="0"/>
              <a:t>By supporting local businesses, you are helping to ensure that your local community is able to become economically stronger. </a:t>
            </a:r>
          </a:p>
          <a:p>
            <a:pPr>
              <a:lnSpc>
                <a:spcPct val="120000"/>
              </a:lnSpc>
            </a:pPr>
            <a:r>
              <a:rPr lang="en-US" sz="3100" dirty="0"/>
              <a:t>Many local businesses are family owned, and by supporting them you are also supporting workers and local suppliers. </a:t>
            </a:r>
          </a:p>
          <a:p>
            <a:pPr>
              <a:lnSpc>
                <a:spcPct val="120000"/>
              </a:lnSpc>
            </a:pPr>
            <a:r>
              <a:rPr lang="en-US" sz="3100" dirty="0"/>
              <a:t>By communicating with local businesses, it is also a fantastic way of developing relationships and identifying what needs local businesses have which might be aided with a Digital Civic Engagement project.</a:t>
            </a:r>
          </a:p>
          <a:p>
            <a:endParaRPr lang="en-IE" dirty="0"/>
          </a:p>
        </p:txBody>
      </p:sp>
      <p:sp>
        <p:nvSpPr>
          <p:cNvPr id="11" name="Text Placeholder 7">
            <a:extLst>
              <a:ext uri="{FF2B5EF4-FFF2-40B4-BE49-F238E27FC236}">
                <a16:creationId xmlns:a16="http://schemas.microsoft.com/office/drawing/2014/main" id="{B6DDB6DD-F15C-46F6-AABE-AEC2AB1A6F94}"/>
              </a:ext>
            </a:extLst>
          </p:cNvPr>
          <p:cNvSpPr>
            <a:spLocks noGrp="1"/>
          </p:cNvSpPr>
          <p:nvPr>
            <p:ph type="body" sz="quarter" idx="16"/>
          </p:nvPr>
        </p:nvSpPr>
        <p:spPr>
          <a:xfrm>
            <a:off x="1718561" y="228600"/>
            <a:ext cx="5105120" cy="1095153"/>
          </a:xfrm>
        </p:spPr>
        <p:txBody>
          <a:bodyPr>
            <a:normAutofit fontScale="47500" lnSpcReduction="20000"/>
          </a:bodyPr>
          <a:lstStyle/>
          <a:p>
            <a:r>
              <a:rPr lang="en-US" sz="6500" dirty="0"/>
              <a:t>THREE WAYS TO IMPROVE YOUR COMMUNITY THROUGH CIVIC ENGAGEMENT</a:t>
            </a:r>
          </a:p>
          <a:p>
            <a:endParaRPr lang="en-IE" dirty="0"/>
          </a:p>
        </p:txBody>
      </p:sp>
    </p:spTree>
    <p:extLst>
      <p:ext uri="{BB962C8B-B14F-4D97-AF65-F5344CB8AC3E}">
        <p14:creationId xmlns:p14="http://schemas.microsoft.com/office/powerpoint/2010/main" val="2776592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8" name="TextBox 7">
            <a:extLst>
              <a:ext uri="{FF2B5EF4-FFF2-40B4-BE49-F238E27FC236}">
                <a16:creationId xmlns:a16="http://schemas.microsoft.com/office/drawing/2014/main" id="{1B401A5A-687D-4746-AB50-94EBA6F9FC15}"/>
              </a:ext>
            </a:extLst>
          </p:cNvPr>
          <p:cNvSpPr txBox="1"/>
          <p:nvPr/>
        </p:nvSpPr>
        <p:spPr>
          <a:xfrm>
            <a:off x="1502935" y="1328321"/>
            <a:ext cx="5147674" cy="4524315"/>
          </a:xfrm>
          <a:prstGeom prst="rect">
            <a:avLst/>
          </a:prstGeom>
          <a:noFill/>
        </p:spPr>
        <p:txBody>
          <a:bodyPr wrap="square" rtlCol="0">
            <a:spAutoFit/>
          </a:bodyPr>
          <a:lstStyle/>
          <a:p>
            <a:r>
              <a:rPr lang="en-IE" sz="2400" dirty="0">
                <a:solidFill>
                  <a:schemeClr val="bg1"/>
                </a:solidFill>
              </a:rPr>
              <a:t>For more information &amp; resources, check out the following links:</a:t>
            </a:r>
          </a:p>
          <a:p>
            <a:endParaRPr lang="en-IE" sz="2400" dirty="0">
              <a:solidFill>
                <a:schemeClr val="bg1"/>
              </a:solidFill>
            </a:endParaRPr>
          </a:p>
          <a:p>
            <a:r>
              <a:rPr lang="en-US" sz="2400" dirty="0">
                <a:solidFill>
                  <a:schemeClr val="bg1"/>
                </a:solidFill>
                <a:hlinkClick r:id="rId3">
                  <a:extLst>
                    <a:ext uri="{A12FA001-AC4F-418D-AE19-62706E023703}">
                      <ahyp:hlinkClr xmlns:ahyp="http://schemas.microsoft.com/office/drawing/2018/hyperlinkcolor" val="tx"/>
                    </a:ext>
                  </a:extLst>
                </a:hlinkClick>
              </a:rPr>
              <a:t>Blog on 5 Ways To Improve Your Community Through Civic Engagement</a:t>
            </a:r>
            <a:endParaRPr lang="en-US" sz="2400" dirty="0">
              <a:solidFill>
                <a:schemeClr val="bg1"/>
              </a:solidFill>
            </a:endParaRPr>
          </a:p>
          <a:p>
            <a:endParaRPr lang="en-IE"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Article about 4 Steps to Consider in the Project Planning Process for an DCE project</a:t>
            </a:r>
            <a:endParaRPr lang="en-US" sz="2400" dirty="0">
              <a:solidFill>
                <a:schemeClr val="bg1"/>
              </a:solidFill>
            </a:endParaRPr>
          </a:p>
          <a:p>
            <a:endParaRPr lang="en-IE" sz="2400" dirty="0">
              <a:solidFill>
                <a:schemeClr val="bg1"/>
              </a:solidFill>
            </a:endParaRPr>
          </a:p>
          <a:p>
            <a:r>
              <a:rPr lang="en-US" sz="2400" b="0" i="0" dirty="0">
                <a:solidFill>
                  <a:schemeClr val="bg1"/>
                </a:solidFill>
                <a:effectLst/>
                <a:hlinkClick r:id="rId5">
                  <a:extLst>
                    <a:ext uri="{A12FA001-AC4F-418D-AE19-62706E023703}">
                      <ahyp:hlinkClr xmlns:ahyp="http://schemas.microsoft.com/office/drawing/2018/hyperlinkcolor" val="tx"/>
                    </a:ext>
                  </a:extLst>
                </a:hlinkClick>
              </a:rPr>
              <a:t>Report of the Taskforce on Active Citizenship</a:t>
            </a:r>
            <a:endParaRPr lang="en-IE" sz="2400" dirty="0">
              <a:solidFill>
                <a:schemeClr val="bg1"/>
              </a:solidFill>
            </a:endParaRPr>
          </a:p>
        </p:txBody>
      </p:sp>
      <p:sp>
        <p:nvSpPr>
          <p:cNvPr id="11" name="Text Placeholder 1">
            <a:extLst>
              <a:ext uri="{FF2B5EF4-FFF2-40B4-BE49-F238E27FC236}">
                <a16:creationId xmlns:a16="http://schemas.microsoft.com/office/drawing/2014/main" id="{95D76ED6-0522-4C13-B955-B1410E8E3F94}"/>
              </a:ext>
            </a:extLst>
          </p:cNvPr>
          <p:cNvSpPr txBox="1">
            <a:spLocks/>
          </p:cNvSpPr>
          <p:nvPr/>
        </p:nvSpPr>
        <p:spPr>
          <a:xfrm>
            <a:off x="1517107" y="99596"/>
            <a:ext cx="5133502" cy="1240971"/>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300" dirty="0"/>
              <a:t>IMPROVING YOUR COMMUNITY THROUGH CIVIC ENGAGEMENT- EXTRA RESOURCES</a:t>
            </a:r>
          </a:p>
          <a:p>
            <a:endParaRPr lang="en-US" sz="3200" dirty="0"/>
          </a:p>
        </p:txBody>
      </p:sp>
      <p:pic>
        <p:nvPicPr>
          <p:cNvPr id="5" name="Picture Placeholder 4">
            <a:extLst>
              <a:ext uri="{FF2B5EF4-FFF2-40B4-BE49-F238E27FC236}">
                <a16:creationId xmlns:a16="http://schemas.microsoft.com/office/drawing/2014/main" id="{0E6C3899-538C-44E8-91BC-70272784F266}"/>
              </a:ext>
            </a:extLst>
          </p:cNvPr>
          <p:cNvPicPr>
            <a:picLocks noGrp="1" noChangeAspect="1"/>
          </p:cNvPicPr>
          <p:nvPr>
            <p:ph type="pic" sz="quarter" idx="10"/>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90601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095FDD9-308B-41E9-A3BD-C5CABEA0CE4E}"/>
              </a:ext>
            </a:extLst>
          </p:cNvPr>
          <p:cNvSpPr>
            <a:spLocks noGrp="1"/>
          </p:cNvSpPr>
          <p:nvPr>
            <p:ph type="body" sz="quarter" idx="18"/>
          </p:nvPr>
        </p:nvSpPr>
        <p:spPr>
          <a:xfrm>
            <a:off x="734713" y="1480930"/>
            <a:ext cx="10594347" cy="5168347"/>
          </a:xfrm>
        </p:spPr>
        <p:txBody>
          <a:bodyPr>
            <a:normAutofit/>
          </a:bodyPr>
          <a:lstStyle/>
          <a:p>
            <a:pPr marL="0"/>
            <a:r>
              <a:rPr lang="en-US" dirty="0"/>
              <a:t>Before we start your Civic Engagement journey, we need to explain what some of the abbreviations are that we will use throughout these Modules.</a:t>
            </a:r>
          </a:p>
          <a:p>
            <a:pPr marL="0"/>
            <a:endParaRPr lang="en-US" dirty="0"/>
          </a:p>
          <a:p>
            <a:pPr marL="0"/>
            <a:r>
              <a:rPr lang="en-US" b="1" dirty="0"/>
              <a:t>HEIs</a:t>
            </a:r>
            <a:r>
              <a:rPr lang="en-US" dirty="0"/>
              <a:t>- Higher Educational Institutions.</a:t>
            </a:r>
          </a:p>
          <a:p>
            <a:pPr marL="0"/>
            <a:r>
              <a:rPr lang="en-US" b="1" dirty="0"/>
              <a:t>SDCE</a:t>
            </a:r>
            <a:r>
              <a:rPr lang="en-US" dirty="0"/>
              <a:t>- this is the name of the project that created these materials.</a:t>
            </a:r>
          </a:p>
          <a:p>
            <a:pPr marL="0"/>
            <a:r>
              <a:rPr lang="en-US" b="1" dirty="0"/>
              <a:t>DCE</a:t>
            </a:r>
            <a:r>
              <a:rPr lang="en-US" dirty="0"/>
              <a:t>- Digital Civic Engagement</a:t>
            </a:r>
          </a:p>
          <a:p>
            <a:pPr marL="0"/>
            <a:r>
              <a:rPr lang="en-US" b="1" dirty="0"/>
              <a:t>The Guide to DCE- </a:t>
            </a:r>
            <a:r>
              <a:rPr lang="en-US" dirty="0"/>
              <a:t>this is a guide surrounding information about Digital Civic Engagement and students. You can find </a:t>
            </a:r>
            <a:r>
              <a:rPr lang="en-US" dirty="0">
                <a:hlinkClick r:id="rId2"/>
              </a:rPr>
              <a:t>a link to the toolkit here</a:t>
            </a:r>
            <a:endParaRPr lang="en-US" dirty="0"/>
          </a:p>
          <a:p>
            <a:pPr marL="0"/>
            <a:r>
              <a:rPr lang="en-US" b="1" dirty="0"/>
              <a:t>The DCE Toolkit-  </a:t>
            </a:r>
            <a:r>
              <a:rPr lang="en-US" dirty="0"/>
              <a:t>Our Student Digital Civic Engagers’ Toolkit is designed to teach you about relevant digital tools that you can use for your own civic engagement.</a:t>
            </a:r>
          </a:p>
          <a:p>
            <a:endParaRPr lang="en-IE" dirty="0"/>
          </a:p>
        </p:txBody>
      </p:sp>
      <p:sp>
        <p:nvSpPr>
          <p:cNvPr id="16" name="Text Placeholder 15">
            <a:extLst>
              <a:ext uri="{FF2B5EF4-FFF2-40B4-BE49-F238E27FC236}">
                <a16:creationId xmlns:a16="http://schemas.microsoft.com/office/drawing/2014/main" id="{F11D834D-573A-474D-80F6-0C32DEB47034}"/>
              </a:ext>
            </a:extLst>
          </p:cNvPr>
          <p:cNvSpPr>
            <a:spLocks noGrp="1"/>
          </p:cNvSpPr>
          <p:nvPr>
            <p:ph type="body" sz="quarter" idx="16"/>
          </p:nvPr>
        </p:nvSpPr>
        <p:spPr/>
        <p:txBody>
          <a:bodyPr>
            <a:normAutofit lnSpcReduction="10000"/>
          </a:bodyPr>
          <a:lstStyle/>
          <a:p>
            <a:r>
              <a:rPr lang="en-US" dirty="0"/>
              <a:t>A note on the terms we use</a:t>
            </a:r>
            <a:endParaRPr lang="en-IE" dirty="0"/>
          </a:p>
        </p:txBody>
      </p:sp>
    </p:spTree>
    <p:extLst>
      <p:ext uri="{BB962C8B-B14F-4D97-AF65-F5344CB8AC3E}">
        <p14:creationId xmlns:p14="http://schemas.microsoft.com/office/powerpoint/2010/main" val="1209308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36831D8-FC61-4A4D-BCD9-63F354BA0141}"/>
              </a:ext>
            </a:extLst>
          </p:cNvPr>
          <p:cNvSpPr>
            <a:spLocks noGrp="1"/>
          </p:cNvSpPr>
          <p:nvPr>
            <p:ph type="body" sz="quarter" idx="16"/>
          </p:nvPr>
        </p:nvSpPr>
        <p:spPr>
          <a:xfrm>
            <a:off x="1999862" y="814576"/>
            <a:ext cx="9574760" cy="1068887"/>
          </a:xfrm>
        </p:spPr>
        <p:txBody>
          <a:bodyPr>
            <a:normAutofit/>
          </a:bodyPr>
          <a:lstStyle/>
          <a:p>
            <a:r>
              <a:rPr lang="en-US" sz="3200" dirty="0"/>
              <a:t>TAKING A SERVICE-LEARNING APPROACH TO A DIGITAL CIVIC ENGAGEMENT PROJECT.</a:t>
            </a:r>
            <a:endParaRPr lang="en-IE" sz="3200" dirty="0"/>
          </a:p>
        </p:txBody>
      </p:sp>
      <p:sp>
        <p:nvSpPr>
          <p:cNvPr id="6" name="Text Placeholder 5">
            <a:extLst>
              <a:ext uri="{FF2B5EF4-FFF2-40B4-BE49-F238E27FC236}">
                <a16:creationId xmlns:a16="http://schemas.microsoft.com/office/drawing/2014/main" id="{C860B8A6-945C-40B6-9F55-E6409162101B}"/>
              </a:ext>
            </a:extLst>
          </p:cNvPr>
          <p:cNvSpPr>
            <a:spLocks noGrp="1"/>
          </p:cNvSpPr>
          <p:nvPr>
            <p:ph type="body" sz="quarter" idx="17"/>
          </p:nvPr>
        </p:nvSpPr>
        <p:spPr/>
        <p:txBody>
          <a:bodyPr>
            <a:normAutofit fontScale="85000" lnSpcReduction="20000"/>
          </a:bodyPr>
          <a:lstStyle/>
          <a:p>
            <a:r>
              <a:rPr lang="en-IE" dirty="0"/>
              <a:t>03</a:t>
            </a:r>
          </a:p>
        </p:txBody>
      </p:sp>
      <p:sp>
        <p:nvSpPr>
          <p:cNvPr id="4" name="TextBox 3">
            <a:extLst>
              <a:ext uri="{FF2B5EF4-FFF2-40B4-BE49-F238E27FC236}">
                <a16:creationId xmlns:a16="http://schemas.microsoft.com/office/drawing/2014/main" id="{FCAC3D2A-0B4F-4BAC-A039-9192AE09BF0F}"/>
              </a:ext>
            </a:extLst>
          </p:cNvPr>
          <p:cNvSpPr txBox="1"/>
          <p:nvPr/>
        </p:nvSpPr>
        <p:spPr>
          <a:xfrm>
            <a:off x="8261489" y="5166762"/>
            <a:ext cx="6097656" cy="523220"/>
          </a:xfrm>
          <a:prstGeom prst="rect">
            <a:avLst/>
          </a:prstGeom>
          <a:noFill/>
        </p:spPr>
        <p:txBody>
          <a:bodyPr wrap="square">
            <a:spAutoFit/>
          </a:bodyPr>
          <a:lstStyle/>
          <a:p>
            <a:r>
              <a:rPr lang="en-IE" sz="2800" b="1" dirty="0">
                <a:solidFill>
                  <a:schemeClr val="bg1"/>
                </a:solidFill>
              </a:rPr>
              <a:t>Learner level: Beginner</a:t>
            </a:r>
          </a:p>
        </p:txBody>
      </p:sp>
    </p:spTree>
    <p:extLst>
      <p:ext uri="{BB962C8B-B14F-4D97-AF65-F5344CB8AC3E}">
        <p14:creationId xmlns:p14="http://schemas.microsoft.com/office/powerpoint/2010/main" val="1130676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F608AB-8085-4100-B1F5-68B993777612}"/>
              </a:ext>
            </a:extLst>
          </p:cNvPr>
          <p:cNvSpPr>
            <a:spLocks noGrp="1"/>
          </p:cNvSpPr>
          <p:nvPr>
            <p:ph type="body" sz="quarter" idx="18"/>
          </p:nvPr>
        </p:nvSpPr>
        <p:spPr/>
        <p:txBody>
          <a:bodyPr>
            <a:normAutofit/>
          </a:bodyPr>
          <a:lstStyle/>
          <a:p>
            <a:pPr marL="0"/>
            <a:r>
              <a:rPr lang="en-US" dirty="0"/>
              <a:t>Service Learning is realised when  learning is established through a course of action and then reflection. This helps not only to increase understanding and learning, but also helps to practice skills associated with the learning. Typically, service learning would follow four steps:</a:t>
            </a:r>
          </a:p>
          <a:p>
            <a:pPr marL="0"/>
            <a:endParaRPr lang="en-US" sz="1400" dirty="0"/>
          </a:p>
          <a:p>
            <a:pPr marL="114300" indent="-457200">
              <a:buFont typeface="+mj-lt"/>
              <a:buAutoNum type="arabicPeriod"/>
            </a:pPr>
            <a:r>
              <a:rPr lang="en-US" dirty="0"/>
              <a:t>The course includes societal engagement ("service")</a:t>
            </a:r>
          </a:p>
          <a:p>
            <a:pPr marL="114300" indent="-457200">
              <a:buFont typeface="+mj-lt"/>
              <a:buAutoNum type="arabicPeriod"/>
            </a:pPr>
            <a:r>
              <a:rPr lang="en-US" dirty="0"/>
              <a:t>Students acquire subject specific and generic competences (“learning“)</a:t>
            </a:r>
          </a:p>
          <a:p>
            <a:pPr marL="114300" indent="-457200">
              <a:buFont typeface="+mj-lt"/>
              <a:buAutoNum type="arabicPeriod"/>
            </a:pPr>
            <a:r>
              <a:rPr lang="en-US" dirty="0"/>
              <a:t>The course includes cooperation with partners to form practice of competencies</a:t>
            </a:r>
          </a:p>
          <a:p>
            <a:pPr marL="114300" indent="-457200">
              <a:buFont typeface="+mj-lt"/>
              <a:buAutoNum type="arabicPeriod"/>
            </a:pPr>
            <a:r>
              <a:rPr lang="en-US" dirty="0"/>
              <a:t>Scientific knowledge is being transferred into practice</a:t>
            </a:r>
          </a:p>
          <a:p>
            <a:endParaRPr lang="en-US" dirty="0"/>
          </a:p>
          <a:p>
            <a:endParaRPr lang="en-IE" dirty="0"/>
          </a:p>
        </p:txBody>
      </p:sp>
      <p:sp>
        <p:nvSpPr>
          <p:cNvPr id="5" name="Text Placeholder 4">
            <a:extLst>
              <a:ext uri="{FF2B5EF4-FFF2-40B4-BE49-F238E27FC236}">
                <a16:creationId xmlns:a16="http://schemas.microsoft.com/office/drawing/2014/main" id="{C2083D29-2119-4DD6-91CC-4B3E05F124A5}"/>
              </a:ext>
            </a:extLst>
          </p:cNvPr>
          <p:cNvSpPr>
            <a:spLocks noGrp="1"/>
          </p:cNvSpPr>
          <p:nvPr>
            <p:ph type="body" sz="quarter" idx="16"/>
          </p:nvPr>
        </p:nvSpPr>
        <p:spPr/>
        <p:txBody>
          <a:bodyPr>
            <a:normAutofit lnSpcReduction="10000"/>
          </a:bodyPr>
          <a:lstStyle/>
          <a:p>
            <a:r>
              <a:rPr lang="en-IE" dirty="0"/>
              <a:t>TAKING A SERVICE-LEARNING APPROACH</a:t>
            </a:r>
          </a:p>
          <a:p>
            <a:endParaRPr lang="en-IE" dirty="0"/>
          </a:p>
        </p:txBody>
      </p:sp>
      <p:sp>
        <p:nvSpPr>
          <p:cNvPr id="8" name="TextBox 7">
            <a:extLst>
              <a:ext uri="{FF2B5EF4-FFF2-40B4-BE49-F238E27FC236}">
                <a16:creationId xmlns:a16="http://schemas.microsoft.com/office/drawing/2014/main" id="{B7187FAC-2DAD-4D33-95D0-AD78404D1C1E}"/>
              </a:ext>
            </a:extLst>
          </p:cNvPr>
          <p:cNvSpPr txBox="1"/>
          <p:nvPr/>
        </p:nvSpPr>
        <p:spPr>
          <a:xfrm>
            <a:off x="11029950" y="5971867"/>
            <a:ext cx="6096000" cy="369332"/>
          </a:xfrm>
          <a:prstGeom prst="rect">
            <a:avLst/>
          </a:prstGeom>
          <a:noFill/>
        </p:spPr>
        <p:txBody>
          <a:bodyPr wrap="square">
            <a:spAutoFit/>
          </a:bodyPr>
          <a:lstStyle/>
          <a:p>
            <a:r>
              <a:rPr lang="en-IE" dirty="0">
                <a:solidFill>
                  <a:srgbClr val="002060"/>
                </a:solidFill>
                <a:hlinkClick r:id="rId2">
                  <a:extLst>
                    <a:ext uri="{A12FA001-AC4F-418D-AE19-62706E023703}">
                      <ahyp:hlinkClr xmlns:ahyp="http://schemas.microsoft.com/office/drawing/2018/hyperlinkcolor" val="tx"/>
                    </a:ext>
                  </a:extLst>
                </a:hlinkClick>
              </a:rPr>
              <a:t>Source</a:t>
            </a:r>
            <a:endParaRPr lang="en-IE" dirty="0">
              <a:solidFill>
                <a:srgbClr val="002060"/>
              </a:solidFill>
            </a:endParaRPr>
          </a:p>
        </p:txBody>
      </p:sp>
    </p:spTree>
    <p:extLst>
      <p:ext uri="{BB962C8B-B14F-4D97-AF65-F5344CB8AC3E}">
        <p14:creationId xmlns:p14="http://schemas.microsoft.com/office/powerpoint/2010/main" val="255849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14" name="TextBox 13">
            <a:extLst>
              <a:ext uri="{FF2B5EF4-FFF2-40B4-BE49-F238E27FC236}">
                <a16:creationId xmlns:a16="http://schemas.microsoft.com/office/drawing/2014/main" id="{CE3BCDB5-341B-449E-AC1C-B4274813968A}"/>
              </a:ext>
            </a:extLst>
          </p:cNvPr>
          <p:cNvSpPr txBox="1"/>
          <p:nvPr/>
        </p:nvSpPr>
        <p:spPr>
          <a:xfrm>
            <a:off x="564160" y="1351901"/>
            <a:ext cx="11314215" cy="4893647"/>
          </a:xfrm>
          <a:prstGeom prst="rect">
            <a:avLst/>
          </a:prstGeom>
          <a:noFill/>
        </p:spPr>
        <p:txBody>
          <a:bodyPr wrap="square" rtlCol="0">
            <a:spAutoFit/>
          </a:bodyPr>
          <a:lstStyle/>
          <a:p>
            <a:r>
              <a:rPr lang="en-US" sz="2400" dirty="0">
                <a:solidFill>
                  <a:schemeClr val="bg1"/>
                </a:solidFill>
              </a:rPr>
              <a:t>There are some interesting differences between service learning and volunteering, particularly when looking at a DCE project which participatory students are involved with it due to HEI obligations.</a:t>
            </a:r>
          </a:p>
          <a:p>
            <a:endParaRPr lang="en-US" sz="2400" dirty="0">
              <a:solidFill>
                <a:schemeClr val="bg1"/>
              </a:solidFill>
            </a:endParaRPr>
          </a:p>
          <a:p>
            <a:r>
              <a:rPr lang="en-US" sz="2400" dirty="0">
                <a:solidFill>
                  <a:schemeClr val="bg1"/>
                </a:solidFill>
              </a:rPr>
              <a:t>Service learning is a type of pedagogy that some research proposes many benefits of learning over volunteering. Such benefits can include an increased retention rates in first-year college students, increased levels of student leadership, and it can also increase academic performance.</a:t>
            </a:r>
          </a:p>
          <a:p>
            <a:endParaRPr lang="en-US" sz="2400" dirty="0">
              <a:solidFill>
                <a:schemeClr val="bg1"/>
              </a:solidFill>
            </a:endParaRPr>
          </a:p>
          <a:p>
            <a:r>
              <a:rPr lang="en-US" sz="2400" dirty="0">
                <a:solidFill>
                  <a:schemeClr val="bg1"/>
                </a:solidFill>
              </a:rPr>
              <a:t>But what makes service-learning different to volunteering?</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3" name="TextBox 12">
            <a:extLst>
              <a:ext uri="{FF2B5EF4-FFF2-40B4-BE49-F238E27FC236}">
                <a16:creationId xmlns:a16="http://schemas.microsoft.com/office/drawing/2014/main" id="{3E489811-E83F-4872-9401-4251A329AE2F}"/>
              </a:ext>
            </a:extLst>
          </p:cNvPr>
          <p:cNvSpPr txBox="1"/>
          <p:nvPr/>
        </p:nvSpPr>
        <p:spPr>
          <a:xfrm>
            <a:off x="9809017" y="5889239"/>
            <a:ext cx="1197430" cy="369332"/>
          </a:xfrm>
          <a:prstGeom prst="rect">
            <a:avLst/>
          </a:prstGeom>
          <a:noFill/>
        </p:spPr>
        <p:txBody>
          <a:bodyPr wrap="square" rtlCol="0">
            <a:spAutoFit/>
          </a:bodyPr>
          <a:lstStyle/>
          <a:p>
            <a:r>
              <a:rPr lang="en-US" dirty="0">
                <a:hlinkClick r:id="rId3"/>
              </a:rPr>
              <a:t>Source</a:t>
            </a:r>
            <a:endParaRPr lang="en-IE" dirty="0"/>
          </a:p>
        </p:txBody>
      </p:sp>
      <p:sp>
        <p:nvSpPr>
          <p:cNvPr id="18" name="Text Placeholder 17">
            <a:extLst>
              <a:ext uri="{FF2B5EF4-FFF2-40B4-BE49-F238E27FC236}">
                <a16:creationId xmlns:a16="http://schemas.microsoft.com/office/drawing/2014/main" id="{2B35667A-4691-4687-A8D4-B240930576F1}"/>
              </a:ext>
            </a:extLst>
          </p:cNvPr>
          <p:cNvSpPr>
            <a:spLocks noGrp="1"/>
          </p:cNvSpPr>
          <p:nvPr>
            <p:ph type="body" sz="quarter" idx="16"/>
          </p:nvPr>
        </p:nvSpPr>
        <p:spPr>
          <a:xfrm>
            <a:off x="564160" y="642972"/>
            <a:ext cx="10808102" cy="582221"/>
          </a:xfrm>
        </p:spPr>
        <p:txBody>
          <a:bodyPr>
            <a:normAutofit lnSpcReduction="10000"/>
          </a:bodyPr>
          <a:lstStyle/>
          <a:p>
            <a:r>
              <a:rPr lang="en-IE" dirty="0"/>
              <a:t>Service learning and volunteering</a:t>
            </a:r>
          </a:p>
          <a:p>
            <a:endParaRPr lang="en-IE" dirty="0"/>
          </a:p>
        </p:txBody>
      </p:sp>
    </p:spTree>
    <p:extLst>
      <p:ext uri="{BB962C8B-B14F-4D97-AF65-F5344CB8AC3E}">
        <p14:creationId xmlns:p14="http://schemas.microsoft.com/office/powerpoint/2010/main" val="3227425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63A4300-2D33-41B2-81DE-32D490CBB05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CDD35B4C-A7CB-4172-8374-BA30E14E257C}"/>
              </a:ext>
            </a:extLst>
          </p:cNvPr>
          <p:cNvSpPr>
            <a:spLocks noGrp="1"/>
          </p:cNvSpPr>
          <p:nvPr>
            <p:ph type="body" sz="quarter" idx="18"/>
          </p:nvPr>
        </p:nvSpPr>
        <p:spPr>
          <a:xfrm>
            <a:off x="1718561" y="1360968"/>
            <a:ext cx="5363504" cy="5497032"/>
          </a:xfrm>
        </p:spPr>
        <p:txBody>
          <a:bodyPr>
            <a:normAutofit fontScale="92500" lnSpcReduction="10000"/>
          </a:bodyPr>
          <a:lstStyle/>
          <a:p>
            <a:pPr>
              <a:lnSpc>
                <a:spcPct val="110000"/>
              </a:lnSpc>
            </a:pPr>
            <a:r>
              <a:rPr lang="en-US" sz="2400" dirty="0">
                <a:solidFill>
                  <a:schemeClr val="bg1"/>
                </a:solidFill>
              </a:rPr>
              <a:t>1. </a:t>
            </a:r>
            <a:r>
              <a:rPr lang="en-US" sz="2400" u="sng" dirty="0">
                <a:solidFill>
                  <a:schemeClr val="bg1"/>
                </a:solidFill>
              </a:rPr>
              <a:t>Reciprocal Benefits: </a:t>
            </a:r>
            <a:r>
              <a:rPr lang="en-US" sz="2400" dirty="0">
                <a:solidFill>
                  <a:schemeClr val="bg1"/>
                </a:solidFill>
              </a:rPr>
              <a:t>Service-learning benefits a specific </a:t>
            </a:r>
            <a:r>
              <a:rPr lang="en-US" dirty="0"/>
              <a:t>community’s needs as well as students’ academic learning and civic growth.</a:t>
            </a:r>
          </a:p>
          <a:p>
            <a:pPr>
              <a:lnSpc>
                <a:spcPct val="110000"/>
              </a:lnSpc>
            </a:pPr>
            <a:endParaRPr lang="en-US" dirty="0"/>
          </a:p>
          <a:p>
            <a:pPr>
              <a:lnSpc>
                <a:spcPct val="110000"/>
              </a:lnSpc>
            </a:pPr>
            <a:r>
              <a:rPr lang="en-US" dirty="0"/>
              <a:t>2. </a:t>
            </a:r>
            <a:r>
              <a:rPr lang="en-US" u="sng" dirty="0"/>
              <a:t>Planning and Reflection: </a:t>
            </a:r>
            <a:r>
              <a:rPr lang="en-US" dirty="0"/>
              <a:t>Guided reflection helps students consider their experience allowing them to identify what they have learned.</a:t>
            </a:r>
          </a:p>
          <a:p>
            <a:pPr>
              <a:lnSpc>
                <a:spcPct val="110000"/>
              </a:lnSpc>
            </a:pPr>
            <a:endParaRPr lang="en-US" dirty="0"/>
          </a:p>
          <a:p>
            <a:pPr>
              <a:lnSpc>
                <a:spcPct val="110000"/>
              </a:lnSpc>
            </a:pPr>
            <a:r>
              <a:rPr lang="en-US" dirty="0"/>
              <a:t>3. </a:t>
            </a:r>
            <a:r>
              <a:rPr lang="en-US" u="sng" dirty="0"/>
              <a:t>Connection to Course Content:  </a:t>
            </a:r>
            <a:r>
              <a:rPr lang="en-US" dirty="0"/>
              <a:t>As activities always connect directly to learning objectives this supports “experiential education,” or learning through experience.</a:t>
            </a:r>
          </a:p>
          <a:p>
            <a:endParaRPr lang="en-IE" dirty="0"/>
          </a:p>
        </p:txBody>
      </p:sp>
      <p:sp>
        <p:nvSpPr>
          <p:cNvPr id="2" name="Text Placeholder 1">
            <a:extLst>
              <a:ext uri="{FF2B5EF4-FFF2-40B4-BE49-F238E27FC236}">
                <a16:creationId xmlns:a16="http://schemas.microsoft.com/office/drawing/2014/main" id="{1A7B0D51-338F-4ADD-95E6-7C47025FB77E}"/>
              </a:ext>
            </a:extLst>
          </p:cNvPr>
          <p:cNvSpPr>
            <a:spLocks noGrp="1"/>
          </p:cNvSpPr>
          <p:nvPr>
            <p:ph type="body" sz="quarter" idx="16"/>
          </p:nvPr>
        </p:nvSpPr>
        <p:spPr>
          <a:xfrm>
            <a:off x="1718561" y="127592"/>
            <a:ext cx="5133501" cy="1050140"/>
          </a:xfrm>
        </p:spPr>
        <p:txBody>
          <a:bodyPr>
            <a:normAutofit lnSpcReduction="10000"/>
          </a:bodyPr>
          <a:lstStyle/>
          <a:p>
            <a:r>
              <a:rPr lang="en-IE" dirty="0"/>
              <a:t>SERVICE LEARNING MUST INCLUDE:</a:t>
            </a:r>
          </a:p>
          <a:p>
            <a:endParaRPr lang="en-IE" dirty="0"/>
          </a:p>
        </p:txBody>
      </p:sp>
    </p:spTree>
    <p:extLst>
      <p:ext uri="{BB962C8B-B14F-4D97-AF65-F5344CB8AC3E}">
        <p14:creationId xmlns:p14="http://schemas.microsoft.com/office/powerpoint/2010/main" val="29274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46D51-379D-8C40-B6AF-646597B8E5EF}"/>
              </a:ext>
            </a:extLst>
          </p:cNvPr>
          <p:cNvSpPr>
            <a:spLocks noGrp="1"/>
          </p:cNvSpPr>
          <p:nvPr>
            <p:ph type="body" sz="quarter" idx="16"/>
          </p:nvPr>
        </p:nvSpPr>
        <p:spPr>
          <a:xfrm>
            <a:off x="1718561" y="306687"/>
            <a:ext cx="4716425" cy="825427"/>
          </a:xfrm>
        </p:spPr>
        <p:txBody>
          <a:bodyPr>
            <a:normAutofit/>
          </a:bodyPr>
          <a:lstStyle/>
          <a:p>
            <a:pPr algn="ctr"/>
            <a:r>
              <a:rPr lang="en-US" sz="2800" dirty="0"/>
              <a:t>Putting the community in focus</a:t>
            </a:r>
          </a:p>
          <a:p>
            <a:endParaRPr lang="en-US" sz="3200" dirty="0"/>
          </a:p>
        </p:txBody>
      </p:sp>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6" name="TextBox 5">
            <a:extLst>
              <a:ext uri="{FF2B5EF4-FFF2-40B4-BE49-F238E27FC236}">
                <a16:creationId xmlns:a16="http://schemas.microsoft.com/office/drawing/2014/main" id="{2B16AA21-54A9-4A3C-84C7-04945A8BFED6}"/>
              </a:ext>
            </a:extLst>
          </p:cNvPr>
          <p:cNvSpPr txBox="1"/>
          <p:nvPr/>
        </p:nvSpPr>
        <p:spPr>
          <a:xfrm>
            <a:off x="1501945" y="1489824"/>
            <a:ext cx="5149655" cy="5632311"/>
          </a:xfrm>
          <a:prstGeom prst="rect">
            <a:avLst/>
          </a:prstGeom>
          <a:noFill/>
        </p:spPr>
        <p:txBody>
          <a:bodyPr wrap="square" rtlCol="0">
            <a:spAutoFit/>
          </a:bodyPr>
          <a:lstStyle/>
          <a:p>
            <a:r>
              <a:rPr lang="en-US" sz="2400" dirty="0">
                <a:solidFill>
                  <a:schemeClr val="bg1"/>
                </a:solidFill>
              </a:rPr>
              <a:t>Service-learning allows students to work directly with community projects.</a:t>
            </a:r>
          </a:p>
          <a:p>
            <a:endParaRPr lang="en-US" sz="2400" dirty="0">
              <a:solidFill>
                <a:schemeClr val="bg1"/>
              </a:solidFill>
            </a:endParaRPr>
          </a:p>
          <a:p>
            <a:r>
              <a:rPr lang="en-US" sz="2400" dirty="0">
                <a:solidFill>
                  <a:schemeClr val="bg1"/>
                </a:solidFill>
              </a:rPr>
              <a:t>Community/ civic services are often the main focus of a Digital Civic Engagement project. </a:t>
            </a:r>
          </a:p>
          <a:p>
            <a:endParaRPr lang="en-US" sz="2400" dirty="0">
              <a:solidFill>
                <a:schemeClr val="bg1"/>
              </a:solidFill>
            </a:endParaRPr>
          </a:p>
          <a:p>
            <a:r>
              <a:rPr lang="en-US" sz="2400" dirty="0">
                <a:solidFill>
                  <a:schemeClr val="bg1"/>
                </a:solidFill>
              </a:rPr>
              <a:t>As being an active member of a Digital Civic Engagement project, it also enables students to experience how to address civic issues firsthand, whilst building relevant skillsets.</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pic>
        <p:nvPicPr>
          <p:cNvPr id="5" name="Picture Placeholder 4">
            <a:extLst>
              <a:ext uri="{FF2B5EF4-FFF2-40B4-BE49-F238E27FC236}">
                <a16:creationId xmlns:a16="http://schemas.microsoft.com/office/drawing/2014/main" id="{4E5B7C5D-E0B4-4842-AE15-8F2B603E976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15785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5DB3AE-E549-4684-926B-61C8F1FC1EBC}"/>
              </a:ext>
            </a:extLst>
          </p:cNvPr>
          <p:cNvSpPr txBox="1"/>
          <p:nvPr/>
        </p:nvSpPr>
        <p:spPr>
          <a:xfrm>
            <a:off x="1523998" y="1458967"/>
            <a:ext cx="5328064" cy="4893647"/>
          </a:xfrm>
          <a:prstGeom prst="rect">
            <a:avLst/>
          </a:prstGeom>
          <a:noFill/>
        </p:spPr>
        <p:txBody>
          <a:bodyPr wrap="square" rtlCol="0">
            <a:spAutoFit/>
          </a:bodyPr>
          <a:lstStyle/>
          <a:p>
            <a:r>
              <a:rPr lang="en-US" sz="2400" dirty="0">
                <a:solidFill>
                  <a:schemeClr val="bg1"/>
                </a:solidFill>
              </a:rPr>
              <a:t>Plugging Service learning into a course, would ensure that students would practice what they have learnt by volunteering or practicing their skill for civic good.</a:t>
            </a:r>
          </a:p>
          <a:p>
            <a:endParaRPr lang="en-US" sz="2400" dirty="0">
              <a:solidFill>
                <a:schemeClr val="bg1"/>
              </a:solidFill>
            </a:endParaRPr>
          </a:p>
          <a:p>
            <a:r>
              <a:rPr lang="en-US" sz="2400" dirty="0">
                <a:solidFill>
                  <a:schemeClr val="bg1"/>
                </a:solidFill>
              </a:rPr>
              <a:t>Two examples  of Service Learning are</a:t>
            </a:r>
          </a:p>
          <a:p>
            <a:r>
              <a:rPr lang="en-US" sz="2400" b="1" dirty="0">
                <a:solidFill>
                  <a:schemeClr val="bg1"/>
                </a:solidFill>
              </a:rPr>
              <a:t>The Starter Program at the University of Tartu</a:t>
            </a:r>
            <a:r>
              <a:rPr lang="en-US" sz="2400" dirty="0">
                <a:solidFill>
                  <a:schemeClr val="bg1"/>
                </a:solidFill>
              </a:rPr>
              <a:t> and </a:t>
            </a:r>
          </a:p>
          <a:p>
            <a:r>
              <a:rPr lang="en-US" sz="2400" b="1" dirty="0">
                <a:solidFill>
                  <a:schemeClr val="bg1"/>
                </a:solidFill>
              </a:rPr>
              <a:t>Queens University Belfast’s Dementia Awareness Game.</a:t>
            </a:r>
          </a:p>
          <a:p>
            <a:r>
              <a:rPr lang="en-US" sz="2400" dirty="0">
                <a:solidFill>
                  <a:schemeClr val="bg1"/>
                </a:solidFill>
                <a:hlinkClick r:id="rId2">
                  <a:extLst>
                    <a:ext uri="{A12FA001-AC4F-418D-AE19-62706E023703}">
                      <ahyp:hlinkClr xmlns:ahyp="http://schemas.microsoft.com/office/drawing/2018/hyperlinkcolor" val="tx"/>
                    </a:ext>
                  </a:extLst>
                </a:hlinkClick>
              </a:rPr>
              <a:t>Both are included in our DCE Guide, click here to find out more.</a:t>
            </a:r>
            <a:endParaRPr lang="en-US" sz="2400" dirty="0">
              <a:solidFill>
                <a:schemeClr val="bg1"/>
              </a:solidFill>
            </a:endParaRPr>
          </a:p>
        </p:txBody>
      </p:sp>
      <p:pic>
        <p:nvPicPr>
          <p:cNvPr id="10" name="Picture Placeholder 9">
            <a:extLst>
              <a:ext uri="{FF2B5EF4-FFF2-40B4-BE49-F238E27FC236}">
                <a16:creationId xmlns:a16="http://schemas.microsoft.com/office/drawing/2014/main" id="{41AA6D62-E952-44F5-846A-AB8461B7BE5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3" name="Text Placeholder 2">
            <a:extLst>
              <a:ext uri="{FF2B5EF4-FFF2-40B4-BE49-F238E27FC236}">
                <a16:creationId xmlns:a16="http://schemas.microsoft.com/office/drawing/2014/main" id="{FFAA6AEB-4E31-47C0-A439-1B984C79664E}"/>
              </a:ext>
            </a:extLst>
          </p:cNvPr>
          <p:cNvSpPr txBox="1">
            <a:spLocks/>
          </p:cNvSpPr>
          <p:nvPr/>
        </p:nvSpPr>
        <p:spPr>
          <a:xfrm>
            <a:off x="1718347" y="258055"/>
            <a:ext cx="4716425" cy="72302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300" dirty="0"/>
              <a:t>EXAMPLES OF SERVICE-LEARNING</a:t>
            </a:r>
          </a:p>
          <a:p>
            <a:endParaRPr lang="en-US" dirty="0"/>
          </a:p>
        </p:txBody>
      </p:sp>
    </p:spTree>
    <p:extLst>
      <p:ext uri="{BB962C8B-B14F-4D97-AF65-F5344CB8AC3E}">
        <p14:creationId xmlns:p14="http://schemas.microsoft.com/office/powerpoint/2010/main" val="2748482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36831D8-FC61-4A4D-BCD9-63F354BA0141}"/>
              </a:ext>
            </a:extLst>
          </p:cNvPr>
          <p:cNvSpPr>
            <a:spLocks noGrp="1"/>
          </p:cNvSpPr>
          <p:nvPr>
            <p:ph type="body" sz="quarter" idx="16"/>
          </p:nvPr>
        </p:nvSpPr>
        <p:spPr>
          <a:xfrm>
            <a:off x="1999862" y="814576"/>
            <a:ext cx="9574760" cy="1421728"/>
          </a:xfrm>
        </p:spPr>
        <p:txBody>
          <a:bodyPr>
            <a:normAutofit fontScale="32500" lnSpcReduction="20000"/>
          </a:bodyPr>
          <a:lstStyle/>
          <a:p>
            <a:endParaRPr lang="en-IE" sz="3200" dirty="0"/>
          </a:p>
          <a:p>
            <a:r>
              <a:rPr lang="en-IE" sz="12800" dirty="0"/>
              <a:t>DCE IS BUILDING YOUR COMPETENCY LEVELS. HERE ARE THE OPPORTUNITIES.</a:t>
            </a:r>
          </a:p>
        </p:txBody>
      </p:sp>
      <p:sp>
        <p:nvSpPr>
          <p:cNvPr id="6" name="Text Placeholder 5">
            <a:extLst>
              <a:ext uri="{FF2B5EF4-FFF2-40B4-BE49-F238E27FC236}">
                <a16:creationId xmlns:a16="http://schemas.microsoft.com/office/drawing/2014/main" id="{C860B8A6-945C-40B6-9F55-E6409162101B}"/>
              </a:ext>
            </a:extLst>
          </p:cNvPr>
          <p:cNvSpPr>
            <a:spLocks noGrp="1"/>
          </p:cNvSpPr>
          <p:nvPr>
            <p:ph type="body" sz="quarter" idx="17"/>
          </p:nvPr>
        </p:nvSpPr>
        <p:spPr/>
        <p:txBody>
          <a:bodyPr>
            <a:normAutofit fontScale="85000" lnSpcReduction="20000"/>
          </a:bodyPr>
          <a:lstStyle/>
          <a:p>
            <a:r>
              <a:rPr lang="en-IE" dirty="0"/>
              <a:t>04</a:t>
            </a:r>
          </a:p>
        </p:txBody>
      </p:sp>
      <p:sp>
        <p:nvSpPr>
          <p:cNvPr id="4" name="TextBox 3">
            <a:extLst>
              <a:ext uri="{FF2B5EF4-FFF2-40B4-BE49-F238E27FC236}">
                <a16:creationId xmlns:a16="http://schemas.microsoft.com/office/drawing/2014/main" id="{E20A0DE7-3D12-4072-8D4C-8A541462EE25}"/>
              </a:ext>
            </a:extLst>
          </p:cNvPr>
          <p:cNvSpPr txBox="1"/>
          <p:nvPr/>
        </p:nvSpPr>
        <p:spPr>
          <a:xfrm>
            <a:off x="7635324" y="5214872"/>
            <a:ext cx="6097656" cy="523220"/>
          </a:xfrm>
          <a:prstGeom prst="rect">
            <a:avLst/>
          </a:prstGeom>
          <a:noFill/>
        </p:spPr>
        <p:txBody>
          <a:bodyPr wrap="square">
            <a:spAutoFit/>
          </a:bodyPr>
          <a:lstStyle/>
          <a:p>
            <a:r>
              <a:rPr lang="en-IE" sz="2800" b="1" dirty="0">
                <a:solidFill>
                  <a:schemeClr val="bg1"/>
                </a:solidFill>
              </a:rPr>
              <a:t>Learner level: Intermediate</a:t>
            </a:r>
          </a:p>
        </p:txBody>
      </p:sp>
    </p:spTree>
    <p:extLst>
      <p:ext uri="{BB962C8B-B14F-4D97-AF65-F5344CB8AC3E}">
        <p14:creationId xmlns:p14="http://schemas.microsoft.com/office/powerpoint/2010/main" val="2871200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26B7B8D-1825-4D89-B4EC-B124346D18A6}"/>
              </a:ext>
            </a:extLst>
          </p:cNvPr>
          <p:cNvSpPr txBox="1"/>
          <p:nvPr/>
        </p:nvSpPr>
        <p:spPr>
          <a:xfrm>
            <a:off x="6237248" y="364961"/>
            <a:ext cx="5555359" cy="4524315"/>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rPr>
              <a:t>Students who participate in digital civic engagement activities utilize/apply their digital skills and refine them to meet the needs of the civic engagement issue they are working on.  This could be researching information on the community needs, to creatively developing content online to share with others.</a:t>
            </a:r>
          </a:p>
          <a:p>
            <a:endParaRPr lang="en-US" sz="2400" dirty="0">
              <a:solidFill>
                <a:schemeClr val="bg1"/>
              </a:solidFill>
            </a:endParaRPr>
          </a:p>
          <a:p>
            <a:r>
              <a:rPr lang="en-US" sz="2400" dirty="0">
                <a:solidFill>
                  <a:schemeClr val="bg1"/>
                </a:solidFill>
              </a:rPr>
              <a:t>The following slides examine the competencies that will be acquired.</a:t>
            </a:r>
            <a:endParaRPr lang="en-IE" sz="2400" dirty="0">
              <a:solidFill>
                <a:schemeClr val="bg1"/>
              </a:solidFill>
            </a:endParaRPr>
          </a:p>
        </p:txBody>
      </p:sp>
      <p:pic>
        <p:nvPicPr>
          <p:cNvPr id="5" name="Picture Placeholder 4" descr="Businessman using digital tablet in meeting">
            <a:extLst>
              <a:ext uri="{FF2B5EF4-FFF2-40B4-BE49-F238E27FC236}">
                <a16:creationId xmlns:a16="http://schemas.microsoft.com/office/drawing/2014/main" id="{092C9438-BC8D-48D1-9488-5A4EDAFA2D7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80018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B989349-965F-424F-A317-BB17F688F5BB}"/>
              </a:ext>
            </a:extLst>
          </p:cNvPr>
          <p:cNvSpPr>
            <a:spLocks noGrp="1"/>
          </p:cNvSpPr>
          <p:nvPr>
            <p:ph type="body" sz="quarter" idx="16"/>
          </p:nvPr>
        </p:nvSpPr>
        <p:spPr>
          <a:xfrm>
            <a:off x="1266630" y="249845"/>
            <a:ext cx="5585432" cy="582221"/>
          </a:xfrm>
        </p:spPr>
        <p:txBody>
          <a:bodyPr>
            <a:noAutofit/>
          </a:bodyPr>
          <a:lstStyle/>
          <a:p>
            <a:pPr algn="ctr"/>
            <a:r>
              <a:rPr lang="en-US" sz="3200" dirty="0"/>
              <a:t>THE DIGITAL competencies YOU WILL ACQUIRE WILL ALIGN TO:</a:t>
            </a:r>
            <a:endParaRPr lang="en-US" sz="5400" dirty="0"/>
          </a:p>
        </p:txBody>
      </p:sp>
      <p:sp>
        <p:nvSpPr>
          <p:cNvPr id="16" name="TextBox 15">
            <a:extLst>
              <a:ext uri="{FF2B5EF4-FFF2-40B4-BE49-F238E27FC236}">
                <a16:creationId xmlns:a16="http://schemas.microsoft.com/office/drawing/2014/main" id="{F466C112-9EEC-445A-AF26-FBD8E6222547}"/>
              </a:ext>
            </a:extLst>
          </p:cNvPr>
          <p:cNvSpPr txBox="1"/>
          <p:nvPr/>
        </p:nvSpPr>
        <p:spPr>
          <a:xfrm>
            <a:off x="1703424" y="1595021"/>
            <a:ext cx="5279571" cy="5262979"/>
          </a:xfrm>
          <a:prstGeom prst="rect">
            <a:avLst/>
          </a:prstGeom>
          <a:noFill/>
        </p:spPr>
        <p:txBody>
          <a:bodyPr wrap="square">
            <a:spAutoFit/>
          </a:bodyPr>
          <a:lstStyle/>
          <a:p>
            <a:pPr>
              <a:lnSpc>
                <a:spcPct val="100000"/>
              </a:lnSpc>
            </a:pPr>
            <a:r>
              <a:rPr lang="en-US" sz="2400" b="1" u="sng" dirty="0" err="1">
                <a:solidFill>
                  <a:schemeClr val="bg1"/>
                </a:solidFill>
                <a:effectLst/>
              </a:rPr>
              <a:t>DigComp</a:t>
            </a:r>
            <a:r>
              <a:rPr lang="en-US" sz="2400" dirty="0">
                <a:solidFill>
                  <a:schemeClr val="bg1"/>
                </a:solidFill>
                <a:effectLst/>
              </a:rPr>
              <a:t>– is the European Digital Competence Framework for Citizens as approved and used by the EU Commission.</a:t>
            </a:r>
          </a:p>
          <a:p>
            <a:pPr>
              <a:lnSpc>
                <a:spcPct val="100000"/>
              </a:lnSpc>
            </a:pPr>
            <a:endParaRPr lang="en-US" sz="2400" dirty="0">
              <a:solidFill>
                <a:schemeClr val="bg1"/>
              </a:solidFill>
              <a:effectLst/>
            </a:endParaRPr>
          </a:p>
          <a:p>
            <a:pPr>
              <a:lnSpc>
                <a:spcPct val="100000"/>
              </a:lnSpc>
            </a:pPr>
            <a:r>
              <a:rPr lang="en-US" sz="2400" dirty="0">
                <a:solidFill>
                  <a:schemeClr val="bg1"/>
                </a:solidFill>
              </a:rPr>
              <a:t>I</a:t>
            </a:r>
            <a:r>
              <a:rPr lang="en-US" sz="2400" dirty="0">
                <a:solidFill>
                  <a:schemeClr val="bg1"/>
                </a:solidFill>
                <a:effectLst/>
              </a:rPr>
              <a:t>t is important to highlight which competences could be </a:t>
            </a:r>
            <a:r>
              <a:rPr lang="en-US" sz="2400" dirty="0" err="1">
                <a:solidFill>
                  <a:schemeClr val="bg1"/>
                </a:solidFill>
                <a:effectLst/>
              </a:rPr>
              <a:t>utilised</a:t>
            </a:r>
            <a:r>
              <a:rPr lang="en-US" sz="2400" dirty="0">
                <a:solidFill>
                  <a:schemeClr val="bg1"/>
                </a:solidFill>
                <a:effectLst/>
              </a:rPr>
              <a:t> and furthered by “digital civic engagement”. </a:t>
            </a:r>
          </a:p>
          <a:p>
            <a:pPr>
              <a:lnSpc>
                <a:spcPct val="100000"/>
              </a:lnSpc>
            </a:pPr>
            <a:endParaRPr lang="en-US" sz="2400" dirty="0">
              <a:solidFill>
                <a:schemeClr val="bg1"/>
              </a:solidFill>
            </a:endParaRPr>
          </a:p>
          <a:p>
            <a:r>
              <a:rPr lang="en-US" sz="2400" dirty="0">
                <a:solidFill>
                  <a:schemeClr val="bg1"/>
                </a:solidFill>
              </a:rPr>
              <a:t>Students that partake in digital civic engagement activities will gain the opportunity to develop and upskill on a wide range of digital competences.</a:t>
            </a:r>
          </a:p>
          <a:p>
            <a:pPr>
              <a:lnSpc>
                <a:spcPct val="100000"/>
              </a:lnSpc>
            </a:pPr>
            <a:endParaRPr lang="en-US" sz="2400" dirty="0">
              <a:solidFill>
                <a:schemeClr val="bg1"/>
              </a:solidFill>
              <a:effectLst/>
            </a:endParaRPr>
          </a:p>
        </p:txBody>
      </p:sp>
      <p:pic>
        <p:nvPicPr>
          <p:cNvPr id="6" name="Picture Placeholder 5" descr="A picture containing chart&#10;&#10;Description automatically generated">
            <a:extLst>
              <a:ext uri="{FF2B5EF4-FFF2-40B4-BE49-F238E27FC236}">
                <a16:creationId xmlns:a16="http://schemas.microsoft.com/office/drawing/2014/main" id="{B076330D-5D9A-49F8-BD74-1280D92F91B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266"/>
          <a:stretch/>
        </p:blipFill>
        <p:spPr>
          <a:xfrm>
            <a:off x="6852062" y="228600"/>
            <a:ext cx="5105121" cy="6362700"/>
          </a:xfrm>
        </p:spPr>
      </p:pic>
    </p:spTree>
    <p:extLst>
      <p:ext uri="{BB962C8B-B14F-4D97-AF65-F5344CB8AC3E}">
        <p14:creationId xmlns:p14="http://schemas.microsoft.com/office/powerpoint/2010/main" val="3480026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5DB3AE-E549-4684-926B-61C8F1FC1EBC}"/>
              </a:ext>
            </a:extLst>
          </p:cNvPr>
          <p:cNvSpPr txBox="1"/>
          <p:nvPr/>
        </p:nvSpPr>
        <p:spPr>
          <a:xfrm>
            <a:off x="1538402" y="1225689"/>
            <a:ext cx="5105121" cy="5632311"/>
          </a:xfrm>
          <a:prstGeom prst="rect">
            <a:avLst/>
          </a:prstGeom>
          <a:noFill/>
        </p:spPr>
        <p:txBody>
          <a:bodyPr wrap="square" rtlCol="0">
            <a:spAutoFit/>
          </a:bodyPr>
          <a:lstStyle/>
          <a:p>
            <a:r>
              <a:rPr lang="en-US" sz="2400" dirty="0" err="1">
                <a:solidFill>
                  <a:schemeClr val="bg1"/>
                </a:solidFill>
              </a:rPr>
              <a:t>DigComp</a:t>
            </a:r>
            <a:r>
              <a:rPr lang="en-US" sz="2400" dirty="0">
                <a:solidFill>
                  <a:schemeClr val="bg1"/>
                </a:solidFill>
              </a:rPr>
              <a:t>: 2.3 Engaging in citizenship through digital technologies.</a:t>
            </a:r>
          </a:p>
          <a:p>
            <a:endParaRPr lang="en-US" sz="2400" dirty="0">
              <a:solidFill>
                <a:schemeClr val="bg1"/>
              </a:solidFill>
            </a:endParaRPr>
          </a:p>
          <a:p>
            <a:r>
              <a:rPr lang="en-US" sz="2400" dirty="0">
                <a:solidFill>
                  <a:schemeClr val="bg1"/>
                </a:solidFill>
              </a:rPr>
              <a:t>This competency can be viewed as participating in society through the use of public and private digital services, as well as seeking opportunities for self empowerment and participatory citizenship through appropriate digital technologies.</a:t>
            </a:r>
          </a:p>
          <a:p>
            <a:endParaRPr lang="en-US" sz="2400" dirty="0">
              <a:solidFill>
                <a:schemeClr val="bg1"/>
              </a:solidFill>
            </a:endParaRPr>
          </a:p>
          <a:p>
            <a:r>
              <a:rPr lang="en-US" sz="2400" dirty="0">
                <a:solidFill>
                  <a:schemeClr val="bg1"/>
                </a:solidFill>
              </a:rPr>
              <a:t>Click here more information on the </a:t>
            </a:r>
            <a:r>
              <a:rPr lang="en-US" sz="2400" dirty="0" err="1">
                <a:solidFill>
                  <a:schemeClr val="bg1"/>
                </a:solidFill>
              </a:rPr>
              <a:t>DigComp</a:t>
            </a:r>
            <a:r>
              <a:rPr lang="en-US" sz="2400" dirty="0">
                <a:solidFill>
                  <a:schemeClr val="bg1"/>
                </a:solidFill>
              </a:rPr>
              <a:t> framework: </a:t>
            </a:r>
            <a:r>
              <a:rPr lang="en-US" sz="2400" dirty="0">
                <a:solidFill>
                  <a:schemeClr val="bg1"/>
                </a:solidFill>
                <a:hlinkClick r:id="rId2">
                  <a:extLst>
                    <a:ext uri="{A12FA001-AC4F-418D-AE19-62706E023703}">
                      <ahyp:hlinkClr xmlns:ahyp="http://schemas.microsoft.com/office/drawing/2018/hyperlinkcolor" val="tx"/>
                    </a:ext>
                  </a:extLst>
                </a:hlinkClick>
              </a:rPr>
              <a:t>https://ec.europa.eu/jrc/en/digcomp/digital-competence-framework</a:t>
            </a:r>
            <a:endParaRPr lang="en-US" sz="2400" dirty="0">
              <a:solidFill>
                <a:schemeClr val="bg1"/>
              </a:solidFill>
            </a:endParaRPr>
          </a:p>
        </p:txBody>
      </p:sp>
      <p:pic>
        <p:nvPicPr>
          <p:cNvPr id="13" name="Picture Placeholder 12">
            <a:extLst>
              <a:ext uri="{FF2B5EF4-FFF2-40B4-BE49-F238E27FC236}">
                <a16:creationId xmlns:a16="http://schemas.microsoft.com/office/drawing/2014/main" id="{7F860F91-09D6-4D63-A59B-DC1A4E5E377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4" name="Text Placeholder 2">
            <a:extLst>
              <a:ext uri="{FF2B5EF4-FFF2-40B4-BE49-F238E27FC236}">
                <a16:creationId xmlns:a16="http://schemas.microsoft.com/office/drawing/2014/main" id="{47D5D52E-8084-4E4E-91C8-F24014A1C756}"/>
              </a:ext>
            </a:extLst>
          </p:cNvPr>
          <p:cNvSpPr txBox="1">
            <a:spLocks/>
          </p:cNvSpPr>
          <p:nvPr/>
        </p:nvSpPr>
        <p:spPr>
          <a:xfrm>
            <a:off x="1286381" y="129174"/>
            <a:ext cx="5461412" cy="10237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dirty="0"/>
              <a:t>THE DIGITAL competencies YOU WILL ACQUIRE WILL ALIGN TO:</a:t>
            </a:r>
            <a:endParaRPr lang="en-US" sz="5400" dirty="0"/>
          </a:p>
          <a:p>
            <a:pPr algn="ctr"/>
            <a:endParaRPr lang="en-US" sz="3000" dirty="0"/>
          </a:p>
          <a:p>
            <a:endParaRPr lang="en-US" dirty="0"/>
          </a:p>
        </p:txBody>
      </p:sp>
    </p:spTree>
    <p:extLst>
      <p:ext uri="{BB962C8B-B14F-4D97-AF65-F5344CB8AC3E}">
        <p14:creationId xmlns:p14="http://schemas.microsoft.com/office/powerpoint/2010/main" val="1546573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FC8BD0-B659-469C-9736-6726E162F66B}"/>
              </a:ext>
            </a:extLst>
          </p:cNvPr>
          <p:cNvSpPr>
            <a:spLocks noGrp="1"/>
          </p:cNvSpPr>
          <p:nvPr>
            <p:ph type="body" sz="quarter" idx="16"/>
          </p:nvPr>
        </p:nvSpPr>
        <p:spPr>
          <a:xfrm>
            <a:off x="1695450" y="934085"/>
            <a:ext cx="9972675" cy="2317050"/>
          </a:xfrm>
        </p:spPr>
        <p:txBody>
          <a:bodyPr>
            <a:normAutofit/>
          </a:bodyPr>
          <a:lstStyle/>
          <a:p>
            <a:pPr algn="ctr"/>
            <a:r>
              <a:rPr lang="en-US" dirty="0"/>
              <a:t>PROBLEMS THAT NEED SOLVING – SPOTLIGHT ON GLOBAL ISSUES </a:t>
            </a:r>
            <a:endParaRPr lang="en-IE" sz="4400" dirty="0"/>
          </a:p>
        </p:txBody>
      </p:sp>
      <p:sp>
        <p:nvSpPr>
          <p:cNvPr id="5" name="Text Placeholder 4">
            <a:extLst>
              <a:ext uri="{FF2B5EF4-FFF2-40B4-BE49-F238E27FC236}">
                <a16:creationId xmlns:a16="http://schemas.microsoft.com/office/drawing/2014/main" id="{FF2D5C24-C078-43DF-BDDA-2B7E4C97B809}"/>
              </a:ext>
            </a:extLst>
          </p:cNvPr>
          <p:cNvSpPr>
            <a:spLocks noGrp="1"/>
          </p:cNvSpPr>
          <p:nvPr>
            <p:ph type="body" sz="quarter" idx="17"/>
          </p:nvPr>
        </p:nvSpPr>
        <p:spPr/>
        <p:txBody>
          <a:bodyPr>
            <a:normAutofit fontScale="85000" lnSpcReduction="20000"/>
          </a:bodyPr>
          <a:lstStyle/>
          <a:p>
            <a:r>
              <a:rPr lang="en-US" dirty="0"/>
              <a:t>01</a:t>
            </a:r>
            <a:endParaRPr lang="en-IE" dirty="0"/>
          </a:p>
        </p:txBody>
      </p:sp>
      <p:sp>
        <p:nvSpPr>
          <p:cNvPr id="6" name="TextBox 5">
            <a:extLst>
              <a:ext uri="{FF2B5EF4-FFF2-40B4-BE49-F238E27FC236}">
                <a16:creationId xmlns:a16="http://schemas.microsoft.com/office/drawing/2014/main" id="{1BFA3EDB-09CC-42A1-8AA8-6B0B4DC25A98}"/>
              </a:ext>
            </a:extLst>
          </p:cNvPr>
          <p:cNvSpPr txBox="1"/>
          <p:nvPr/>
        </p:nvSpPr>
        <p:spPr>
          <a:xfrm>
            <a:off x="8261489" y="5166762"/>
            <a:ext cx="6097656" cy="523220"/>
          </a:xfrm>
          <a:prstGeom prst="rect">
            <a:avLst/>
          </a:prstGeom>
          <a:noFill/>
        </p:spPr>
        <p:txBody>
          <a:bodyPr wrap="square">
            <a:spAutoFit/>
          </a:bodyPr>
          <a:lstStyle/>
          <a:p>
            <a:r>
              <a:rPr lang="en-IE" sz="2800" b="1" dirty="0">
                <a:solidFill>
                  <a:schemeClr val="bg1"/>
                </a:solidFill>
              </a:rPr>
              <a:t>Learner level: Beginner</a:t>
            </a:r>
          </a:p>
        </p:txBody>
      </p:sp>
    </p:spTree>
    <p:extLst>
      <p:ext uri="{BB962C8B-B14F-4D97-AF65-F5344CB8AC3E}">
        <p14:creationId xmlns:p14="http://schemas.microsoft.com/office/powerpoint/2010/main" val="259500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B989349-965F-424F-A317-BB17F688F5BB}"/>
              </a:ext>
            </a:extLst>
          </p:cNvPr>
          <p:cNvSpPr>
            <a:spLocks noGrp="1"/>
          </p:cNvSpPr>
          <p:nvPr>
            <p:ph type="body" sz="quarter" idx="16"/>
          </p:nvPr>
        </p:nvSpPr>
        <p:spPr>
          <a:xfrm>
            <a:off x="1341783" y="49696"/>
            <a:ext cx="5378914" cy="582221"/>
          </a:xfrm>
        </p:spPr>
        <p:txBody>
          <a:bodyPr>
            <a:noAutofit/>
          </a:bodyPr>
          <a:lstStyle/>
          <a:p>
            <a:pPr algn="ctr"/>
            <a:r>
              <a:rPr lang="en-US" sz="2800" dirty="0"/>
              <a:t>THE ENTREPRENEURSHIP competencies YOU WILL ACQUIRE WILL ALIGN TO:</a:t>
            </a:r>
            <a:endParaRPr lang="en-US" sz="4800" dirty="0"/>
          </a:p>
          <a:p>
            <a:pPr algn="ctr"/>
            <a:r>
              <a:rPr lang="en-US" sz="2800" dirty="0"/>
              <a:t> </a:t>
            </a:r>
          </a:p>
          <a:p>
            <a:pPr algn="ctr"/>
            <a:endParaRPr lang="en-US" sz="2800" dirty="0"/>
          </a:p>
          <a:p>
            <a:pPr algn="ctr"/>
            <a:endParaRPr lang="en-US" sz="2800" dirty="0"/>
          </a:p>
          <a:p>
            <a:pPr algn="ctr"/>
            <a:endParaRPr lang="en-US" sz="2800" dirty="0"/>
          </a:p>
        </p:txBody>
      </p:sp>
      <p:sp>
        <p:nvSpPr>
          <p:cNvPr id="7" name="Text Placeholder 6">
            <a:extLst>
              <a:ext uri="{FF2B5EF4-FFF2-40B4-BE49-F238E27FC236}">
                <a16:creationId xmlns:a16="http://schemas.microsoft.com/office/drawing/2014/main" id="{BDE745F7-4F67-41DA-86E8-FCAD3E9F24B4}"/>
              </a:ext>
            </a:extLst>
          </p:cNvPr>
          <p:cNvSpPr txBox="1">
            <a:spLocks noGrp="1"/>
          </p:cNvSpPr>
          <p:nvPr>
            <p:ph type="body" sz="quarter" idx="18"/>
          </p:nvPr>
        </p:nvSpPr>
        <p:spPr>
          <a:xfrm>
            <a:off x="1478680" y="1280930"/>
            <a:ext cx="5373382" cy="6691575"/>
          </a:xfrm>
          <a:prstGeom prst="rect">
            <a:avLst/>
          </a:prstGeom>
          <a:noFill/>
        </p:spPr>
        <p:txBody>
          <a:bodyPr wrap="square">
            <a:spAutoFit/>
          </a:bodyPr>
          <a:lstStyle/>
          <a:p>
            <a:pPr marL="0">
              <a:lnSpc>
                <a:spcPct val="100000"/>
              </a:lnSpc>
            </a:pPr>
            <a:r>
              <a:rPr lang="en-US" sz="2400" dirty="0" err="1">
                <a:solidFill>
                  <a:schemeClr val="bg1"/>
                </a:solidFill>
              </a:rPr>
              <a:t>EntreComp</a:t>
            </a:r>
            <a:r>
              <a:rPr lang="en-US" dirty="0"/>
              <a:t>, </a:t>
            </a:r>
            <a:r>
              <a:rPr lang="en-US" sz="2400" dirty="0">
                <a:solidFill>
                  <a:schemeClr val="bg1"/>
                </a:solidFill>
              </a:rPr>
              <a:t>the European Entrepreneurial Competences framework.  </a:t>
            </a:r>
            <a:r>
              <a:rPr lang="en-US" dirty="0" err="1"/>
              <a:t>EntreComp</a:t>
            </a:r>
            <a:r>
              <a:rPr lang="en-US" dirty="0"/>
              <a:t> is </a:t>
            </a:r>
            <a:r>
              <a:rPr lang="en-US" sz="2400" dirty="0">
                <a:solidFill>
                  <a:schemeClr val="bg1"/>
                </a:solidFill>
              </a:rPr>
              <a:t> approved and used by the European Commission as a key tool and source of inspiration to help Europe become an entrepreneurial society. The </a:t>
            </a:r>
            <a:r>
              <a:rPr lang="en-US" sz="2400" dirty="0" err="1">
                <a:solidFill>
                  <a:schemeClr val="bg1"/>
                </a:solidFill>
              </a:rPr>
              <a:t>EntreComp</a:t>
            </a:r>
            <a:r>
              <a:rPr lang="en-US" sz="2400" dirty="0">
                <a:solidFill>
                  <a:schemeClr val="bg1"/>
                </a:solidFill>
              </a:rPr>
              <a:t> Framework identifies 15 competences across 3 Competence areas:</a:t>
            </a:r>
          </a:p>
          <a:p>
            <a:pPr>
              <a:lnSpc>
                <a:spcPct val="100000"/>
              </a:lnSpc>
            </a:pPr>
            <a:endParaRPr lang="en-US" sz="1050" dirty="0">
              <a:solidFill>
                <a:schemeClr val="bg1"/>
              </a:solidFill>
            </a:endParaRPr>
          </a:p>
          <a:p>
            <a:pPr marL="342900" indent="-342900">
              <a:lnSpc>
                <a:spcPct val="100000"/>
              </a:lnSpc>
              <a:buFont typeface="Arial" panose="020B0604020202020204" pitchFamily="34" charset="0"/>
              <a:buChar char="•"/>
            </a:pPr>
            <a:r>
              <a:rPr lang="en-US" sz="2400" dirty="0">
                <a:solidFill>
                  <a:schemeClr val="bg1"/>
                </a:solidFill>
              </a:rPr>
              <a:t>Competence area 1: </a:t>
            </a:r>
            <a:r>
              <a:rPr lang="en-US" sz="2400" b="1" dirty="0">
                <a:solidFill>
                  <a:schemeClr val="bg1"/>
                </a:solidFill>
              </a:rPr>
              <a:t>Ideas and Opportunities</a:t>
            </a:r>
          </a:p>
          <a:p>
            <a:pPr marL="342900" indent="-342900">
              <a:lnSpc>
                <a:spcPct val="100000"/>
              </a:lnSpc>
              <a:buFont typeface="Arial" panose="020B0604020202020204" pitchFamily="34" charset="0"/>
              <a:buChar char="•"/>
            </a:pPr>
            <a:r>
              <a:rPr lang="en-US" sz="2400" dirty="0">
                <a:solidFill>
                  <a:schemeClr val="bg1"/>
                </a:solidFill>
              </a:rPr>
              <a:t>Competence area 2: </a:t>
            </a:r>
            <a:r>
              <a:rPr lang="en-US" sz="2400" b="1" dirty="0">
                <a:solidFill>
                  <a:schemeClr val="bg1"/>
                </a:solidFill>
              </a:rPr>
              <a:t>Resources</a:t>
            </a:r>
          </a:p>
          <a:p>
            <a:pPr marL="342900" indent="-342900">
              <a:lnSpc>
                <a:spcPct val="100000"/>
              </a:lnSpc>
              <a:buFont typeface="Arial" panose="020B0604020202020204" pitchFamily="34" charset="0"/>
              <a:buChar char="•"/>
            </a:pPr>
            <a:r>
              <a:rPr lang="en-US" sz="2400" dirty="0">
                <a:solidFill>
                  <a:schemeClr val="bg1"/>
                </a:solidFill>
              </a:rPr>
              <a:t>Competence area 3: </a:t>
            </a:r>
            <a:r>
              <a:rPr lang="en-US" sz="2400" b="1" dirty="0">
                <a:solidFill>
                  <a:schemeClr val="bg1"/>
                </a:solidFill>
              </a:rPr>
              <a:t>Into Action</a:t>
            </a:r>
          </a:p>
          <a:p>
            <a:pPr marL="0">
              <a:lnSpc>
                <a:spcPct val="100000"/>
              </a:lnSpc>
            </a:pPr>
            <a:endParaRPr lang="en-US" sz="2400" dirty="0">
              <a:solidFill>
                <a:schemeClr val="bg1"/>
              </a:solidFill>
            </a:endParaRPr>
          </a:p>
          <a:p>
            <a:pPr>
              <a:lnSpc>
                <a:spcPct val="100000"/>
              </a:lnSpc>
            </a:pPr>
            <a:endParaRPr lang="en-US" sz="2400" dirty="0">
              <a:solidFill>
                <a:schemeClr val="bg1"/>
              </a:solidFill>
            </a:endParaRPr>
          </a:p>
        </p:txBody>
      </p:sp>
      <p:pic>
        <p:nvPicPr>
          <p:cNvPr id="5" name="Picture Placeholder 4" descr="A picture containing chart&#10;&#10;Description automatically generated">
            <a:extLst>
              <a:ext uri="{FF2B5EF4-FFF2-40B4-BE49-F238E27FC236}">
                <a16:creationId xmlns:a16="http://schemas.microsoft.com/office/drawing/2014/main" id="{C6D6C147-0DA0-4088-89EE-4087BE80C06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b="-1105"/>
          <a:stretch/>
        </p:blipFill>
        <p:spPr>
          <a:xfrm>
            <a:off x="6852062" y="228600"/>
            <a:ext cx="5105121" cy="6362700"/>
          </a:xfrm>
        </p:spPr>
      </p:pic>
    </p:spTree>
    <p:extLst>
      <p:ext uri="{BB962C8B-B14F-4D97-AF65-F5344CB8AC3E}">
        <p14:creationId xmlns:p14="http://schemas.microsoft.com/office/powerpoint/2010/main" val="4175843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466C112-9EEC-445A-AF26-FBD8E6222547}"/>
              </a:ext>
            </a:extLst>
          </p:cNvPr>
          <p:cNvSpPr txBox="1"/>
          <p:nvPr/>
        </p:nvSpPr>
        <p:spPr>
          <a:xfrm>
            <a:off x="1451176" y="1306694"/>
            <a:ext cx="5400886" cy="4685898"/>
          </a:xfrm>
          <a:prstGeom prst="rect">
            <a:avLst/>
          </a:prstGeom>
          <a:noFill/>
        </p:spPr>
        <p:txBody>
          <a:bodyPr wrap="square">
            <a:spAutoFit/>
          </a:bodyPr>
          <a:lstStyle/>
          <a:p>
            <a:pPr>
              <a:lnSpc>
                <a:spcPct val="100000"/>
              </a:lnSpc>
            </a:pPr>
            <a:endParaRPr lang="en-US" sz="1050" dirty="0">
              <a:solidFill>
                <a:schemeClr val="bg1"/>
              </a:solidFill>
            </a:endParaRPr>
          </a:p>
          <a:p>
            <a:pPr>
              <a:lnSpc>
                <a:spcPct val="100000"/>
              </a:lnSpc>
            </a:pPr>
            <a:r>
              <a:rPr lang="en-US" sz="2400" dirty="0">
                <a:solidFill>
                  <a:schemeClr val="bg1"/>
                </a:solidFill>
              </a:rPr>
              <a:t>Students that participate in digital civic engagement activities are afforded the opportunity to develop a wide range of entrepreneurial competencies, this could begin with spotting an issue in the community which needs resolved, to then working with others to think of creative solutions to solve the civic issue. </a:t>
            </a:r>
          </a:p>
          <a:p>
            <a:pPr>
              <a:lnSpc>
                <a:spcPct val="100000"/>
              </a:lnSpc>
            </a:pPr>
            <a:endParaRPr lang="en-US" sz="2400" dirty="0">
              <a:solidFill>
                <a:schemeClr val="bg1"/>
              </a:solidFill>
            </a:endParaRPr>
          </a:p>
          <a:p>
            <a:pPr>
              <a:lnSpc>
                <a:spcPct val="100000"/>
              </a:lnSpc>
            </a:pPr>
            <a:r>
              <a:rPr lang="en-US" sz="2400" dirty="0">
                <a:solidFill>
                  <a:schemeClr val="bg1"/>
                </a:solidFill>
              </a:rPr>
              <a:t>For more information on the </a:t>
            </a:r>
            <a:r>
              <a:rPr lang="en-US" sz="2400" dirty="0" err="1">
                <a:solidFill>
                  <a:schemeClr val="bg1"/>
                </a:solidFill>
              </a:rPr>
              <a:t>EntreComp</a:t>
            </a:r>
            <a:r>
              <a:rPr lang="en-US" sz="2400" dirty="0">
                <a:solidFill>
                  <a:schemeClr val="bg1"/>
                </a:solidFill>
              </a:rPr>
              <a:t> framework, please click on the link below:</a:t>
            </a:r>
          </a:p>
          <a:p>
            <a:pPr>
              <a:lnSpc>
                <a:spcPct val="100000"/>
              </a:lnSpc>
            </a:pPr>
            <a:r>
              <a:rPr lang="en-US" sz="2400" dirty="0">
                <a:solidFill>
                  <a:schemeClr val="bg1"/>
                </a:solidFill>
                <a:hlinkClick r:id="rId2">
                  <a:extLst>
                    <a:ext uri="{A12FA001-AC4F-418D-AE19-62706E023703}">
                      <ahyp:hlinkClr xmlns:ahyp="http://schemas.microsoft.com/office/drawing/2018/hyperlinkcolor" val="tx"/>
                    </a:ext>
                  </a:extLst>
                </a:hlinkClick>
              </a:rPr>
              <a:t>https://ec.europa.eu/jrc/en/digcompedu</a:t>
            </a:r>
            <a:endParaRPr lang="en-US" sz="2400" dirty="0">
              <a:solidFill>
                <a:schemeClr val="bg1"/>
              </a:solidFill>
            </a:endParaRPr>
          </a:p>
        </p:txBody>
      </p:sp>
      <p:sp>
        <p:nvSpPr>
          <p:cNvPr id="7" name="Text Placeholder 2">
            <a:extLst>
              <a:ext uri="{FF2B5EF4-FFF2-40B4-BE49-F238E27FC236}">
                <a16:creationId xmlns:a16="http://schemas.microsoft.com/office/drawing/2014/main" id="{9F837965-E5B8-4358-AE39-B795CB97D2BF}"/>
              </a:ext>
            </a:extLst>
          </p:cNvPr>
          <p:cNvSpPr txBox="1">
            <a:spLocks/>
          </p:cNvSpPr>
          <p:nvPr/>
        </p:nvSpPr>
        <p:spPr>
          <a:xfrm>
            <a:off x="1238251" y="245061"/>
            <a:ext cx="5585432" cy="582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ENTREPRENEURIAL COMPETENCES FRAMEWORK(ENTRECOMP)</a:t>
            </a:r>
          </a:p>
        </p:txBody>
      </p:sp>
      <p:pic>
        <p:nvPicPr>
          <p:cNvPr id="4" name="Picture Placeholder 3">
            <a:extLst>
              <a:ext uri="{FF2B5EF4-FFF2-40B4-BE49-F238E27FC236}">
                <a16:creationId xmlns:a16="http://schemas.microsoft.com/office/drawing/2014/main" id="{3C11A604-B986-495D-B100-84463CD02D4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58983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A246564-69CD-41B5-B3F9-00A8ECBE484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 Placeholder 2">
            <a:extLst>
              <a:ext uri="{FF2B5EF4-FFF2-40B4-BE49-F238E27FC236}">
                <a16:creationId xmlns:a16="http://schemas.microsoft.com/office/drawing/2014/main" id="{4B989349-965F-424F-A317-BB17F688F5BB}"/>
              </a:ext>
            </a:extLst>
          </p:cNvPr>
          <p:cNvSpPr>
            <a:spLocks noGrp="1"/>
          </p:cNvSpPr>
          <p:nvPr>
            <p:ph type="body" sz="quarter" idx="16"/>
          </p:nvPr>
        </p:nvSpPr>
        <p:spPr>
          <a:xfrm>
            <a:off x="1293580" y="235296"/>
            <a:ext cx="5594761" cy="1341256"/>
          </a:xfrm>
        </p:spPr>
        <p:txBody>
          <a:bodyPr>
            <a:normAutofit fontScale="40000" lnSpcReduction="20000"/>
          </a:bodyPr>
          <a:lstStyle/>
          <a:p>
            <a:pPr algn="ctr"/>
            <a:r>
              <a:rPr lang="en-US" sz="8400" dirty="0"/>
              <a:t>THE COMPETENCIES YOU ACQUIRE IN ENTRECOMP WILL ALIGN TO:</a:t>
            </a:r>
            <a:endParaRPr lang="en-US" sz="4500" dirty="0"/>
          </a:p>
          <a:p>
            <a:endParaRPr lang="en-US" dirty="0"/>
          </a:p>
        </p:txBody>
      </p:sp>
      <p:sp>
        <p:nvSpPr>
          <p:cNvPr id="12" name="TextBox 11">
            <a:extLst>
              <a:ext uri="{FF2B5EF4-FFF2-40B4-BE49-F238E27FC236}">
                <a16:creationId xmlns:a16="http://schemas.microsoft.com/office/drawing/2014/main" id="{4F383142-3043-48F1-BC07-F753073A9B39}"/>
              </a:ext>
            </a:extLst>
          </p:cNvPr>
          <p:cNvSpPr txBox="1"/>
          <p:nvPr/>
        </p:nvSpPr>
        <p:spPr>
          <a:xfrm>
            <a:off x="6852062" y="6530068"/>
            <a:ext cx="1164772" cy="369332"/>
          </a:xfrm>
          <a:prstGeom prst="rect">
            <a:avLst/>
          </a:prstGeom>
          <a:noFill/>
        </p:spPr>
        <p:txBody>
          <a:bodyPr wrap="square" rtlCol="0">
            <a:spAutoFit/>
          </a:bodyPr>
          <a:lstStyle/>
          <a:p>
            <a:r>
              <a:rPr lang="en-IE" dirty="0">
                <a:solidFill>
                  <a:srgbClr val="002060"/>
                </a:solidFill>
                <a:hlinkClick r:id="rId3"/>
              </a:rPr>
              <a:t>Source</a:t>
            </a:r>
            <a:endParaRPr lang="en-IE" dirty="0">
              <a:solidFill>
                <a:srgbClr val="002060"/>
              </a:solidFill>
            </a:endParaRPr>
          </a:p>
        </p:txBody>
      </p:sp>
      <p:sp>
        <p:nvSpPr>
          <p:cNvPr id="16" name="TextBox 15">
            <a:extLst>
              <a:ext uri="{FF2B5EF4-FFF2-40B4-BE49-F238E27FC236}">
                <a16:creationId xmlns:a16="http://schemas.microsoft.com/office/drawing/2014/main" id="{F466C112-9EEC-445A-AF26-FBD8E6222547}"/>
              </a:ext>
            </a:extLst>
          </p:cNvPr>
          <p:cNvSpPr txBox="1"/>
          <p:nvPr/>
        </p:nvSpPr>
        <p:spPr>
          <a:xfrm>
            <a:off x="1451176" y="1604510"/>
            <a:ext cx="5279571" cy="4862870"/>
          </a:xfrm>
          <a:prstGeom prst="rect">
            <a:avLst/>
          </a:prstGeom>
          <a:noFill/>
        </p:spPr>
        <p:txBody>
          <a:bodyPr wrap="square">
            <a:spAutoFit/>
          </a:bodyPr>
          <a:lstStyle/>
          <a:p>
            <a:r>
              <a:rPr lang="en-US" sz="2200" b="1" dirty="0" err="1">
                <a:solidFill>
                  <a:schemeClr val="bg1"/>
                </a:solidFill>
              </a:rPr>
              <a:t>EntreComp</a:t>
            </a:r>
            <a:r>
              <a:rPr lang="en-US" sz="2200" b="1" dirty="0">
                <a:solidFill>
                  <a:schemeClr val="bg1"/>
                </a:solidFill>
              </a:rPr>
              <a:t>: 1.5 Ethical and sustainable thinking.  </a:t>
            </a:r>
          </a:p>
          <a:p>
            <a:endParaRPr lang="en-US" sz="2200" dirty="0">
              <a:solidFill>
                <a:schemeClr val="bg1"/>
              </a:solidFill>
            </a:endParaRPr>
          </a:p>
          <a:p>
            <a:r>
              <a:rPr lang="en-US" sz="2200" dirty="0">
                <a:solidFill>
                  <a:schemeClr val="bg1"/>
                </a:solidFill>
              </a:rPr>
              <a:t>Back to the big global problems. Assess the consequences of ideas that bring value and the effect of entrepreneurial action on the target community, the market, society and the environment.</a:t>
            </a:r>
          </a:p>
          <a:p>
            <a:endParaRPr lang="en-US" sz="2200" dirty="0">
              <a:solidFill>
                <a:schemeClr val="bg1"/>
              </a:solidFill>
            </a:endParaRPr>
          </a:p>
          <a:p>
            <a:r>
              <a:rPr lang="en-US" sz="2200" dirty="0">
                <a:solidFill>
                  <a:schemeClr val="bg1"/>
                </a:solidFill>
              </a:rPr>
              <a:t>It is also important to reflect on how sustainable long-term social, cultural and economic goals are, and the course of action chosen- Remember to act responsibly.</a:t>
            </a:r>
          </a:p>
          <a:p>
            <a:endParaRPr lang="en-US" sz="2400" dirty="0">
              <a:solidFill>
                <a:schemeClr val="bg1"/>
              </a:solidFill>
            </a:endParaRPr>
          </a:p>
        </p:txBody>
      </p:sp>
    </p:spTree>
    <p:extLst>
      <p:ext uri="{BB962C8B-B14F-4D97-AF65-F5344CB8AC3E}">
        <p14:creationId xmlns:p14="http://schemas.microsoft.com/office/powerpoint/2010/main" val="2859891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A246564-69CD-41B5-B3F9-00A8ECBE484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2" name="Text Placeholder 1">
            <a:extLst>
              <a:ext uri="{FF2B5EF4-FFF2-40B4-BE49-F238E27FC236}">
                <a16:creationId xmlns:a16="http://schemas.microsoft.com/office/drawing/2014/main" id="{9C08C1F3-8AC4-4EC2-80C6-F943494F7578}"/>
              </a:ext>
            </a:extLst>
          </p:cNvPr>
          <p:cNvSpPr>
            <a:spLocks noGrp="1"/>
          </p:cNvSpPr>
          <p:nvPr>
            <p:ph type="body" sz="quarter" idx="18"/>
          </p:nvPr>
        </p:nvSpPr>
        <p:spPr/>
        <p:txBody>
          <a:bodyPr/>
          <a:lstStyle/>
          <a:p>
            <a:r>
              <a:rPr lang="en-US" dirty="0"/>
              <a:t>There is a huge amount of information to be found in the </a:t>
            </a:r>
            <a:r>
              <a:rPr lang="en-US" dirty="0" err="1"/>
              <a:t>EntreComp</a:t>
            </a:r>
            <a:r>
              <a:rPr lang="en-US" dirty="0"/>
              <a:t> and </a:t>
            </a:r>
            <a:r>
              <a:rPr lang="en-US" dirty="0" err="1"/>
              <a:t>DigiComp</a:t>
            </a:r>
            <a:r>
              <a:rPr lang="en-US" dirty="0"/>
              <a:t> frameworks. We would highly recommend opening the links to each framework where more information can be found about </a:t>
            </a:r>
            <a:r>
              <a:rPr lang="en-US" dirty="0" err="1"/>
              <a:t>EntreComp</a:t>
            </a:r>
            <a:r>
              <a:rPr lang="en-US" dirty="0"/>
              <a:t> and </a:t>
            </a:r>
            <a:r>
              <a:rPr lang="en-US" dirty="0" err="1"/>
              <a:t>DigiComp</a:t>
            </a:r>
            <a:r>
              <a:rPr lang="en-US" dirty="0"/>
              <a:t>.</a:t>
            </a:r>
            <a:endParaRPr lang="en-IE" dirty="0"/>
          </a:p>
        </p:txBody>
      </p:sp>
      <p:sp>
        <p:nvSpPr>
          <p:cNvPr id="10" name="Text Placeholder 2">
            <a:extLst>
              <a:ext uri="{FF2B5EF4-FFF2-40B4-BE49-F238E27FC236}">
                <a16:creationId xmlns:a16="http://schemas.microsoft.com/office/drawing/2014/main" id="{4B989349-965F-424F-A317-BB17F688F5BB}"/>
              </a:ext>
            </a:extLst>
          </p:cNvPr>
          <p:cNvSpPr>
            <a:spLocks noGrp="1"/>
          </p:cNvSpPr>
          <p:nvPr>
            <p:ph type="body" sz="quarter" idx="16"/>
          </p:nvPr>
        </p:nvSpPr>
        <p:spPr/>
        <p:txBody>
          <a:bodyPr>
            <a:normAutofit fontScale="25000" lnSpcReduction="20000"/>
          </a:bodyPr>
          <a:lstStyle/>
          <a:p>
            <a:pPr algn="ctr"/>
            <a:r>
              <a:rPr lang="en-US" sz="8400" dirty="0"/>
              <a:t>THE COMPETENCIES YOU ACQUIRE IN ENTRECOMP WILL ALIGN TO:</a:t>
            </a:r>
            <a:endParaRPr lang="en-US" sz="4500" dirty="0"/>
          </a:p>
          <a:p>
            <a:endParaRPr lang="en-US" dirty="0"/>
          </a:p>
        </p:txBody>
      </p:sp>
      <p:sp>
        <p:nvSpPr>
          <p:cNvPr id="12" name="TextBox 11">
            <a:extLst>
              <a:ext uri="{FF2B5EF4-FFF2-40B4-BE49-F238E27FC236}">
                <a16:creationId xmlns:a16="http://schemas.microsoft.com/office/drawing/2014/main" id="{4F383142-3043-48F1-BC07-F753073A9B39}"/>
              </a:ext>
            </a:extLst>
          </p:cNvPr>
          <p:cNvSpPr txBox="1"/>
          <p:nvPr/>
        </p:nvSpPr>
        <p:spPr>
          <a:xfrm>
            <a:off x="6852062" y="6530068"/>
            <a:ext cx="1164772" cy="369332"/>
          </a:xfrm>
          <a:prstGeom prst="rect">
            <a:avLst/>
          </a:prstGeom>
          <a:noFill/>
        </p:spPr>
        <p:txBody>
          <a:bodyPr wrap="square" rtlCol="0">
            <a:spAutoFit/>
          </a:bodyPr>
          <a:lstStyle/>
          <a:p>
            <a:r>
              <a:rPr lang="en-IE" dirty="0">
                <a:solidFill>
                  <a:srgbClr val="002060"/>
                </a:solidFill>
                <a:hlinkClick r:id="rId3"/>
              </a:rPr>
              <a:t>Source</a:t>
            </a:r>
            <a:endParaRPr lang="en-IE" dirty="0">
              <a:solidFill>
                <a:srgbClr val="002060"/>
              </a:solidFill>
            </a:endParaRPr>
          </a:p>
        </p:txBody>
      </p:sp>
    </p:spTree>
    <p:extLst>
      <p:ext uri="{BB962C8B-B14F-4D97-AF65-F5344CB8AC3E}">
        <p14:creationId xmlns:p14="http://schemas.microsoft.com/office/powerpoint/2010/main" val="10301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328B74-6E6E-6841-9825-118B71CB140C}"/>
              </a:ext>
            </a:extLst>
          </p:cNvPr>
          <p:cNvSpPr>
            <a:spLocks noGrp="1"/>
          </p:cNvSpPr>
          <p:nvPr>
            <p:ph type="body" sz="quarter" idx="16"/>
          </p:nvPr>
        </p:nvSpPr>
        <p:spPr>
          <a:xfrm>
            <a:off x="1939603" y="1516306"/>
            <a:ext cx="8966521" cy="1656716"/>
          </a:xfrm>
        </p:spPr>
        <p:txBody>
          <a:bodyPr>
            <a:normAutofit/>
          </a:bodyPr>
          <a:lstStyle/>
          <a:p>
            <a:r>
              <a:rPr lang="en-US" sz="4400" dirty="0"/>
              <a:t>SPOTLIGHT ON DCE CASE STUDIES</a:t>
            </a:r>
          </a:p>
          <a:p>
            <a:r>
              <a:rPr lang="en-US" sz="4400" dirty="0"/>
              <a:t> </a:t>
            </a:r>
          </a:p>
        </p:txBody>
      </p:sp>
      <p:sp>
        <p:nvSpPr>
          <p:cNvPr id="2" name="Text Placeholder 1">
            <a:extLst>
              <a:ext uri="{FF2B5EF4-FFF2-40B4-BE49-F238E27FC236}">
                <a16:creationId xmlns:a16="http://schemas.microsoft.com/office/drawing/2014/main" id="{6EE5B6E5-41A7-4547-908A-136FB5F43475}"/>
              </a:ext>
            </a:extLst>
          </p:cNvPr>
          <p:cNvSpPr>
            <a:spLocks noGrp="1"/>
          </p:cNvSpPr>
          <p:nvPr>
            <p:ph type="body" sz="quarter" idx="17"/>
          </p:nvPr>
        </p:nvSpPr>
        <p:spPr/>
        <p:txBody>
          <a:bodyPr>
            <a:normAutofit fontScale="85000" lnSpcReduction="20000"/>
          </a:bodyPr>
          <a:lstStyle/>
          <a:p>
            <a:r>
              <a:rPr lang="en-IE" dirty="0"/>
              <a:t>05</a:t>
            </a:r>
          </a:p>
        </p:txBody>
      </p:sp>
      <p:sp>
        <p:nvSpPr>
          <p:cNvPr id="7" name="TextBox 6">
            <a:extLst>
              <a:ext uri="{FF2B5EF4-FFF2-40B4-BE49-F238E27FC236}">
                <a16:creationId xmlns:a16="http://schemas.microsoft.com/office/drawing/2014/main" id="{A64E6D89-988C-4E9E-B90F-34B62AA7AF23}"/>
              </a:ext>
            </a:extLst>
          </p:cNvPr>
          <p:cNvSpPr txBox="1"/>
          <p:nvPr/>
        </p:nvSpPr>
        <p:spPr>
          <a:xfrm>
            <a:off x="8261489" y="5166762"/>
            <a:ext cx="6097656" cy="523220"/>
          </a:xfrm>
          <a:prstGeom prst="rect">
            <a:avLst/>
          </a:prstGeom>
          <a:noFill/>
        </p:spPr>
        <p:txBody>
          <a:bodyPr wrap="square">
            <a:spAutoFit/>
          </a:bodyPr>
          <a:lstStyle/>
          <a:p>
            <a:r>
              <a:rPr lang="en-IE" sz="2800" b="1" dirty="0">
                <a:solidFill>
                  <a:schemeClr val="bg1"/>
                </a:solidFill>
              </a:rPr>
              <a:t>Learner level: Beginner</a:t>
            </a:r>
          </a:p>
        </p:txBody>
      </p:sp>
    </p:spTree>
    <p:extLst>
      <p:ext uri="{BB962C8B-B14F-4D97-AF65-F5344CB8AC3E}">
        <p14:creationId xmlns:p14="http://schemas.microsoft.com/office/powerpoint/2010/main" val="2153791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57E8A9-C9F9-49CB-944F-62812FDD3EC1}"/>
              </a:ext>
            </a:extLst>
          </p:cNvPr>
          <p:cNvSpPr>
            <a:spLocks noGrp="1"/>
          </p:cNvSpPr>
          <p:nvPr>
            <p:ph type="body" sz="quarter" idx="16"/>
          </p:nvPr>
        </p:nvSpPr>
        <p:spPr>
          <a:xfrm>
            <a:off x="1545771" y="228600"/>
            <a:ext cx="4716425" cy="751113"/>
          </a:xfrm>
        </p:spPr>
        <p:txBody>
          <a:bodyPr>
            <a:normAutofit fontScale="85000" lnSpcReduction="20000"/>
          </a:bodyPr>
          <a:lstStyle/>
          <a:p>
            <a:pPr algn="ctr"/>
            <a:r>
              <a:rPr lang="en-US" sz="3300" dirty="0"/>
              <a:t>SPOTLIGHT ON SDCE CASE STUDIES</a:t>
            </a:r>
          </a:p>
          <a:p>
            <a:endParaRPr lang="en-IE" dirty="0"/>
          </a:p>
        </p:txBody>
      </p:sp>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8" name="TextBox 7">
            <a:extLst>
              <a:ext uri="{FF2B5EF4-FFF2-40B4-BE49-F238E27FC236}">
                <a16:creationId xmlns:a16="http://schemas.microsoft.com/office/drawing/2014/main" id="{BADE5901-1A64-4D4F-AC0D-118C1916C01B}"/>
              </a:ext>
            </a:extLst>
          </p:cNvPr>
          <p:cNvSpPr txBox="1"/>
          <p:nvPr/>
        </p:nvSpPr>
        <p:spPr>
          <a:xfrm>
            <a:off x="5915890" y="6502432"/>
            <a:ext cx="1872343" cy="369332"/>
          </a:xfrm>
          <a:prstGeom prst="rect">
            <a:avLst/>
          </a:prstGeom>
          <a:noFill/>
        </p:spPr>
        <p:txBody>
          <a:bodyPr wrap="square" rtlCol="0">
            <a:spAutoFit/>
          </a:bodyPr>
          <a:lstStyle/>
          <a:p>
            <a:r>
              <a:rPr lang="en-IE" dirty="0">
                <a:solidFill>
                  <a:schemeClr val="bg1"/>
                </a:solidFill>
              </a:rPr>
              <a:t>Source</a:t>
            </a:r>
          </a:p>
        </p:txBody>
      </p:sp>
      <p:sp>
        <p:nvSpPr>
          <p:cNvPr id="9" name="TextBox 8">
            <a:extLst>
              <a:ext uri="{FF2B5EF4-FFF2-40B4-BE49-F238E27FC236}">
                <a16:creationId xmlns:a16="http://schemas.microsoft.com/office/drawing/2014/main" id="{EB6684A6-B537-4E6F-ACBD-022AFE059F0D}"/>
              </a:ext>
            </a:extLst>
          </p:cNvPr>
          <p:cNvSpPr txBox="1"/>
          <p:nvPr/>
        </p:nvSpPr>
        <p:spPr>
          <a:xfrm>
            <a:off x="1545771" y="1292849"/>
            <a:ext cx="5291922" cy="5770811"/>
          </a:xfrm>
          <a:prstGeom prst="rect">
            <a:avLst/>
          </a:prstGeom>
          <a:noFill/>
        </p:spPr>
        <p:txBody>
          <a:bodyPr wrap="square" rtlCol="0">
            <a:spAutoFit/>
          </a:bodyPr>
          <a:lstStyle/>
          <a:p>
            <a:r>
              <a:rPr lang="en-IE" sz="2400" dirty="0">
                <a:solidFill>
                  <a:schemeClr val="bg1"/>
                </a:solidFill>
              </a:rPr>
              <a:t>In this section we will take a closer look at the opportunities for students whilst looking at some of the case studies from the DCE Guide .</a:t>
            </a:r>
          </a:p>
          <a:p>
            <a:endParaRPr lang="en-IE" sz="900" dirty="0">
              <a:solidFill>
                <a:schemeClr val="bg1"/>
              </a:solidFill>
            </a:endParaRPr>
          </a:p>
          <a:p>
            <a:r>
              <a:rPr lang="en-IE" sz="2400" dirty="0">
                <a:solidFill>
                  <a:schemeClr val="bg1"/>
                </a:solidFill>
              </a:rPr>
              <a:t>The case studies were collected from 6 European countries, which gave a wide set of examples of what an Digital Civic Engagement project can look like and how students can engage. </a:t>
            </a:r>
          </a:p>
          <a:p>
            <a:endParaRPr lang="en-IE" sz="1200" dirty="0">
              <a:solidFill>
                <a:schemeClr val="bg1"/>
              </a:solidFill>
            </a:endParaRPr>
          </a:p>
          <a:p>
            <a:r>
              <a:rPr lang="en-IE" sz="2400" dirty="0">
                <a:solidFill>
                  <a:schemeClr val="bg1"/>
                </a:solidFill>
              </a:rPr>
              <a:t>Throughout the case studies,  many students were required to take part in their own DCE project , as it is a  mandatory part of their course.</a:t>
            </a:r>
          </a:p>
          <a:p>
            <a:endParaRPr lang="en-IE" sz="2400" dirty="0">
              <a:solidFill>
                <a:schemeClr val="bg1"/>
              </a:solidFill>
            </a:endParaRPr>
          </a:p>
        </p:txBody>
      </p:sp>
      <p:pic>
        <p:nvPicPr>
          <p:cNvPr id="3" name="Picture Placeholder 2">
            <a:extLst>
              <a:ext uri="{FF2B5EF4-FFF2-40B4-BE49-F238E27FC236}">
                <a16:creationId xmlns:a16="http://schemas.microsoft.com/office/drawing/2014/main" id="{E947ABFA-A2BA-4D1E-8C95-96E122D317D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2812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14" name="Text Placeholder 1">
            <a:extLst>
              <a:ext uri="{FF2B5EF4-FFF2-40B4-BE49-F238E27FC236}">
                <a16:creationId xmlns:a16="http://schemas.microsoft.com/office/drawing/2014/main" id="{B937F055-872D-4C58-AFAA-C7B73D6F672C}"/>
              </a:ext>
            </a:extLst>
          </p:cNvPr>
          <p:cNvSpPr>
            <a:spLocks noGrp="1"/>
          </p:cNvSpPr>
          <p:nvPr>
            <p:ph type="body" sz="quarter" idx="16"/>
          </p:nvPr>
        </p:nvSpPr>
        <p:spPr>
          <a:xfrm>
            <a:off x="1545771" y="228601"/>
            <a:ext cx="4716425" cy="715616"/>
          </a:xfrm>
        </p:spPr>
        <p:txBody>
          <a:bodyPr>
            <a:normAutofit fontScale="85000" lnSpcReduction="20000"/>
          </a:bodyPr>
          <a:lstStyle/>
          <a:p>
            <a:pPr algn="ctr"/>
            <a:r>
              <a:rPr lang="en-US" sz="3300" dirty="0"/>
              <a:t>REASONS FOR PARTICIPATING IN A DCE PROJECT</a:t>
            </a:r>
          </a:p>
          <a:p>
            <a:endParaRPr lang="en-IE" dirty="0"/>
          </a:p>
        </p:txBody>
      </p:sp>
      <p:sp>
        <p:nvSpPr>
          <p:cNvPr id="17" name="TextBox 16">
            <a:extLst>
              <a:ext uri="{FF2B5EF4-FFF2-40B4-BE49-F238E27FC236}">
                <a16:creationId xmlns:a16="http://schemas.microsoft.com/office/drawing/2014/main" id="{3AB254BD-E79E-427F-A536-821A60E6CEB3}"/>
              </a:ext>
            </a:extLst>
          </p:cNvPr>
          <p:cNvSpPr txBox="1"/>
          <p:nvPr/>
        </p:nvSpPr>
        <p:spPr>
          <a:xfrm>
            <a:off x="1545771" y="1458950"/>
            <a:ext cx="5306291" cy="4893647"/>
          </a:xfrm>
          <a:prstGeom prst="rect">
            <a:avLst/>
          </a:prstGeom>
          <a:noFill/>
        </p:spPr>
        <p:txBody>
          <a:bodyPr wrap="square" rtlCol="0">
            <a:spAutoFit/>
          </a:bodyPr>
          <a:lstStyle/>
          <a:p>
            <a:endParaRPr lang="en-IE" sz="2400" dirty="0">
              <a:solidFill>
                <a:schemeClr val="bg1"/>
              </a:solidFill>
            </a:endParaRPr>
          </a:p>
          <a:p>
            <a:r>
              <a:rPr lang="en-IE" sz="2400" dirty="0">
                <a:solidFill>
                  <a:schemeClr val="bg1"/>
                </a:solidFill>
              </a:rPr>
              <a:t>It is interesting that while students responded that the project was mandatory, it was also very beneficial to them. </a:t>
            </a:r>
          </a:p>
          <a:p>
            <a:endParaRPr lang="en-IE" sz="2400" dirty="0">
              <a:solidFill>
                <a:schemeClr val="bg1"/>
              </a:solidFill>
            </a:endParaRPr>
          </a:p>
          <a:p>
            <a:r>
              <a:rPr lang="en-IE" sz="2400" dirty="0">
                <a:solidFill>
                  <a:schemeClr val="bg1"/>
                </a:solidFill>
              </a:rPr>
              <a:t>Some students highlighted that they made great connections  and friendship and they would encourage their colleagues to reach out and apply to join an DCE project that would benefit them.</a:t>
            </a:r>
          </a:p>
          <a:p>
            <a:endParaRPr lang="en-IE" sz="2400" dirty="0">
              <a:solidFill>
                <a:schemeClr val="bg1"/>
              </a:solidFill>
            </a:endParaRPr>
          </a:p>
          <a:p>
            <a:endParaRPr lang="en-IE" sz="2400" dirty="0">
              <a:solidFill>
                <a:schemeClr val="bg1"/>
              </a:solidFill>
            </a:endParaRPr>
          </a:p>
        </p:txBody>
      </p:sp>
      <p:pic>
        <p:nvPicPr>
          <p:cNvPr id="20" name="Picture Placeholder 19">
            <a:extLst>
              <a:ext uri="{FF2B5EF4-FFF2-40B4-BE49-F238E27FC236}">
                <a16:creationId xmlns:a16="http://schemas.microsoft.com/office/drawing/2014/main" id="{004C8147-8D79-46FB-888C-5FA7E1800CC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1" name="TextBox 20">
            <a:extLst>
              <a:ext uri="{FF2B5EF4-FFF2-40B4-BE49-F238E27FC236}">
                <a16:creationId xmlns:a16="http://schemas.microsoft.com/office/drawing/2014/main" id="{BD1499AA-23DE-4BA1-9A8B-4CC5EC377416}"/>
              </a:ext>
            </a:extLst>
          </p:cNvPr>
          <p:cNvSpPr txBox="1"/>
          <p:nvPr/>
        </p:nvSpPr>
        <p:spPr>
          <a:xfrm>
            <a:off x="5915890" y="6491546"/>
            <a:ext cx="1872343" cy="369332"/>
          </a:xfrm>
          <a:prstGeom prst="rect">
            <a:avLst/>
          </a:prstGeom>
          <a:noFill/>
        </p:spPr>
        <p:txBody>
          <a:bodyPr wrap="square" rtlCol="0">
            <a:spAutoFit/>
          </a:bodyPr>
          <a:lstStyle/>
          <a:p>
            <a:r>
              <a:rPr lang="en-IE" dirty="0">
                <a:solidFill>
                  <a:schemeClr val="bg1"/>
                </a:solidFill>
              </a:rPr>
              <a:t>Source</a:t>
            </a:r>
          </a:p>
        </p:txBody>
      </p:sp>
    </p:spTree>
    <p:extLst>
      <p:ext uri="{BB962C8B-B14F-4D97-AF65-F5344CB8AC3E}">
        <p14:creationId xmlns:p14="http://schemas.microsoft.com/office/powerpoint/2010/main" val="3106894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14" name="Text Placeholder 1">
            <a:extLst>
              <a:ext uri="{FF2B5EF4-FFF2-40B4-BE49-F238E27FC236}">
                <a16:creationId xmlns:a16="http://schemas.microsoft.com/office/drawing/2014/main" id="{B937F055-872D-4C58-AFAA-C7B73D6F672C}"/>
              </a:ext>
            </a:extLst>
          </p:cNvPr>
          <p:cNvSpPr>
            <a:spLocks noGrp="1"/>
          </p:cNvSpPr>
          <p:nvPr>
            <p:ph type="body" sz="quarter" idx="16"/>
          </p:nvPr>
        </p:nvSpPr>
        <p:spPr>
          <a:xfrm>
            <a:off x="1469571" y="134005"/>
            <a:ext cx="5147674" cy="1138031"/>
          </a:xfrm>
        </p:spPr>
        <p:txBody>
          <a:bodyPr>
            <a:normAutofit fontScale="92500" lnSpcReduction="20000"/>
          </a:bodyPr>
          <a:lstStyle/>
          <a:p>
            <a:pPr algn="ctr"/>
            <a:r>
              <a:rPr lang="en-US" sz="2800" dirty="0"/>
              <a:t>EXAMPLE  OF MANDATORY PARTICIPATION</a:t>
            </a:r>
          </a:p>
          <a:p>
            <a:pPr algn="ctr"/>
            <a:r>
              <a:rPr lang="en-US" sz="2800" dirty="0"/>
              <a:t>AIT FLAC SOCIETY </a:t>
            </a:r>
          </a:p>
          <a:p>
            <a:pPr algn="ctr"/>
            <a:endParaRPr lang="en-US" sz="2800" dirty="0"/>
          </a:p>
          <a:p>
            <a:endParaRPr lang="en-IE" dirty="0"/>
          </a:p>
        </p:txBody>
      </p:sp>
      <p:sp>
        <p:nvSpPr>
          <p:cNvPr id="17" name="TextBox 16">
            <a:extLst>
              <a:ext uri="{FF2B5EF4-FFF2-40B4-BE49-F238E27FC236}">
                <a16:creationId xmlns:a16="http://schemas.microsoft.com/office/drawing/2014/main" id="{3AB254BD-E79E-427F-A536-821A60E6CEB3}"/>
              </a:ext>
            </a:extLst>
          </p:cNvPr>
          <p:cNvSpPr txBox="1"/>
          <p:nvPr/>
        </p:nvSpPr>
        <p:spPr>
          <a:xfrm>
            <a:off x="1545771" y="1366631"/>
            <a:ext cx="5147674" cy="6370975"/>
          </a:xfrm>
          <a:prstGeom prst="rect">
            <a:avLst/>
          </a:prstGeom>
          <a:noFill/>
        </p:spPr>
        <p:txBody>
          <a:bodyPr wrap="square" rtlCol="0">
            <a:spAutoFit/>
          </a:bodyPr>
          <a:lstStyle/>
          <a:p>
            <a:r>
              <a:rPr lang="en-IE" sz="2400" dirty="0">
                <a:solidFill>
                  <a:schemeClr val="bg1"/>
                </a:solidFill>
              </a:rPr>
              <a:t>The AIT FLAC Society was developed to offer legal aid to the local community, by allowing students to offer legal advice with the supervision of a real solicitor or barrister.</a:t>
            </a:r>
          </a:p>
          <a:p>
            <a:endParaRPr lang="en-IE" sz="2400" dirty="0">
              <a:solidFill>
                <a:schemeClr val="bg1"/>
              </a:solidFill>
            </a:endParaRPr>
          </a:p>
          <a:p>
            <a:r>
              <a:rPr lang="en-IE" sz="2400" dirty="0">
                <a:solidFill>
                  <a:schemeClr val="bg1"/>
                </a:solidFill>
              </a:rPr>
              <a:t>Before Covid, the FLAC society would meet once a week in person, however, this moved to online during the pandemic.</a:t>
            </a:r>
          </a:p>
          <a:p>
            <a:endParaRPr lang="en-IE" sz="2400" dirty="0">
              <a:solidFill>
                <a:schemeClr val="bg1"/>
              </a:solidFill>
            </a:endParaRPr>
          </a:p>
          <a:p>
            <a:r>
              <a:rPr lang="en-IE" sz="2400" dirty="0">
                <a:solidFill>
                  <a:schemeClr val="bg1"/>
                </a:solidFill>
              </a:rPr>
              <a:t>It was mandatory for students who participated in the law and business degree to join the FLAC Society</a:t>
            </a:r>
          </a:p>
          <a:p>
            <a:endParaRPr lang="en-IE" sz="2400" dirty="0">
              <a:solidFill>
                <a:schemeClr val="bg1"/>
              </a:solidFill>
            </a:endParaRPr>
          </a:p>
          <a:p>
            <a:endParaRPr lang="en-IE" sz="2400" dirty="0">
              <a:solidFill>
                <a:schemeClr val="bg1"/>
              </a:solidFill>
            </a:endParaRPr>
          </a:p>
          <a:p>
            <a:endParaRPr lang="en-IE" sz="2400" dirty="0">
              <a:solidFill>
                <a:schemeClr val="bg1"/>
              </a:solidFill>
            </a:endParaRPr>
          </a:p>
        </p:txBody>
      </p:sp>
      <p:pic>
        <p:nvPicPr>
          <p:cNvPr id="7" name="Picture Placeholder 6">
            <a:extLst>
              <a:ext uri="{FF2B5EF4-FFF2-40B4-BE49-F238E27FC236}">
                <a16:creationId xmlns:a16="http://schemas.microsoft.com/office/drawing/2014/main" id="{F7F9CCE5-024E-4331-96F8-42B0EAE68D3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1" name="TextBox 10">
            <a:extLst>
              <a:ext uri="{FF2B5EF4-FFF2-40B4-BE49-F238E27FC236}">
                <a16:creationId xmlns:a16="http://schemas.microsoft.com/office/drawing/2014/main" id="{BFAC0C4C-1692-49DB-A9A9-90E350162ECC}"/>
              </a:ext>
            </a:extLst>
          </p:cNvPr>
          <p:cNvSpPr txBox="1"/>
          <p:nvPr/>
        </p:nvSpPr>
        <p:spPr>
          <a:xfrm>
            <a:off x="5915890" y="6491546"/>
            <a:ext cx="1872343" cy="369332"/>
          </a:xfrm>
          <a:prstGeom prst="rect">
            <a:avLst/>
          </a:prstGeom>
          <a:noFill/>
        </p:spPr>
        <p:txBody>
          <a:bodyPr wrap="square" rtlCol="0">
            <a:spAutoFit/>
          </a:bodyPr>
          <a:lstStyle/>
          <a:p>
            <a:r>
              <a:rPr lang="en-IE" dirty="0">
                <a:solidFill>
                  <a:schemeClr val="bg1"/>
                </a:solidFill>
                <a:hlinkClick r:id="rId4">
                  <a:extLst>
                    <a:ext uri="{A12FA001-AC4F-418D-AE19-62706E023703}">
                      <ahyp:hlinkClr xmlns:ahyp="http://schemas.microsoft.com/office/drawing/2018/hyperlinkcolor" val="tx"/>
                    </a:ext>
                  </a:extLst>
                </a:hlinkClick>
              </a:rPr>
              <a:t>Source</a:t>
            </a:r>
            <a:endParaRPr lang="en-IE" dirty="0">
              <a:solidFill>
                <a:schemeClr val="bg1"/>
              </a:solidFill>
            </a:endParaRPr>
          </a:p>
        </p:txBody>
      </p:sp>
      <p:sp>
        <p:nvSpPr>
          <p:cNvPr id="8" name="TextBox 7">
            <a:extLst>
              <a:ext uri="{FF2B5EF4-FFF2-40B4-BE49-F238E27FC236}">
                <a16:creationId xmlns:a16="http://schemas.microsoft.com/office/drawing/2014/main" id="{118E4EC7-FA07-4536-B955-FCD9952136A5}"/>
              </a:ext>
            </a:extLst>
          </p:cNvPr>
          <p:cNvSpPr txBox="1"/>
          <p:nvPr/>
        </p:nvSpPr>
        <p:spPr>
          <a:xfrm rot="16200000">
            <a:off x="-2011797" y="2267880"/>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spTree>
    <p:extLst>
      <p:ext uri="{BB962C8B-B14F-4D97-AF65-F5344CB8AC3E}">
        <p14:creationId xmlns:p14="http://schemas.microsoft.com/office/powerpoint/2010/main" val="2378549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pic>
        <p:nvPicPr>
          <p:cNvPr id="7" name="Picture Placeholder 6">
            <a:extLst>
              <a:ext uri="{FF2B5EF4-FFF2-40B4-BE49-F238E27FC236}">
                <a16:creationId xmlns:a16="http://schemas.microsoft.com/office/drawing/2014/main" id="{ED741CBA-243B-423A-9900-DCE5856EC8D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14" name="Text Placeholder 1">
            <a:extLst>
              <a:ext uri="{FF2B5EF4-FFF2-40B4-BE49-F238E27FC236}">
                <a16:creationId xmlns:a16="http://schemas.microsoft.com/office/drawing/2014/main" id="{B937F055-872D-4C58-AFAA-C7B73D6F672C}"/>
              </a:ext>
            </a:extLst>
          </p:cNvPr>
          <p:cNvSpPr>
            <a:spLocks noGrp="1"/>
          </p:cNvSpPr>
          <p:nvPr>
            <p:ph type="body" sz="quarter" idx="16"/>
          </p:nvPr>
        </p:nvSpPr>
        <p:spPr>
          <a:xfrm>
            <a:off x="1718561" y="176649"/>
            <a:ext cx="4716425" cy="582221"/>
          </a:xfrm>
        </p:spPr>
        <p:txBody>
          <a:bodyPr>
            <a:normAutofit/>
          </a:bodyPr>
          <a:lstStyle/>
          <a:p>
            <a:pPr algn="ctr"/>
            <a:r>
              <a:rPr lang="en-US" sz="2800" dirty="0"/>
              <a:t>AIT FLAC SOCIETY</a:t>
            </a:r>
          </a:p>
          <a:p>
            <a:endParaRPr lang="en-IE" dirty="0"/>
          </a:p>
        </p:txBody>
      </p:sp>
      <p:sp>
        <p:nvSpPr>
          <p:cNvPr id="17" name="TextBox 16">
            <a:extLst>
              <a:ext uri="{FF2B5EF4-FFF2-40B4-BE49-F238E27FC236}">
                <a16:creationId xmlns:a16="http://schemas.microsoft.com/office/drawing/2014/main" id="{3AB254BD-E79E-427F-A536-821A60E6CEB3}"/>
              </a:ext>
            </a:extLst>
          </p:cNvPr>
          <p:cNvSpPr txBox="1"/>
          <p:nvPr/>
        </p:nvSpPr>
        <p:spPr>
          <a:xfrm>
            <a:off x="1545771" y="1351508"/>
            <a:ext cx="5306291" cy="6740307"/>
          </a:xfrm>
          <a:prstGeom prst="rect">
            <a:avLst/>
          </a:prstGeom>
          <a:noFill/>
        </p:spPr>
        <p:txBody>
          <a:bodyPr wrap="square" rtlCol="0">
            <a:spAutoFit/>
          </a:bodyPr>
          <a:lstStyle/>
          <a:p>
            <a:r>
              <a:rPr lang="en-US" sz="2400" dirty="0">
                <a:solidFill>
                  <a:schemeClr val="bg1"/>
                </a:solidFill>
              </a:rPr>
              <a:t>While this was a mandatory part of the Business and Law course, it gave students a great opportunity to experience what it would be like working in the legal sector.</a:t>
            </a:r>
          </a:p>
          <a:p>
            <a:endParaRPr lang="en-US" sz="2400" dirty="0">
              <a:solidFill>
                <a:schemeClr val="bg1"/>
              </a:solidFill>
            </a:endParaRPr>
          </a:p>
          <a:p>
            <a:r>
              <a:rPr lang="en-US" sz="2400" dirty="0">
                <a:solidFill>
                  <a:schemeClr val="bg1"/>
                </a:solidFill>
              </a:rPr>
              <a:t>Students found that this was a great opportunity to help decide what they might want to do in the future as a career, especially when they may not have had any previous experience of how the legal sector operates.</a:t>
            </a:r>
          </a:p>
          <a:p>
            <a:endParaRPr lang="en-US" sz="2400" dirty="0">
              <a:solidFill>
                <a:schemeClr val="bg1"/>
              </a:solidFill>
            </a:endParaRPr>
          </a:p>
          <a:p>
            <a:endParaRPr lang="en-US" sz="2400" dirty="0">
              <a:solidFill>
                <a:schemeClr val="bg1"/>
              </a:solidFill>
            </a:endParaRPr>
          </a:p>
          <a:p>
            <a:endParaRPr lang="en-IE" sz="2400" dirty="0">
              <a:solidFill>
                <a:schemeClr val="bg1"/>
              </a:solidFill>
            </a:endParaRPr>
          </a:p>
          <a:p>
            <a:endParaRPr lang="en-IE" sz="2400" dirty="0">
              <a:solidFill>
                <a:schemeClr val="bg1"/>
              </a:solidFill>
            </a:endParaRPr>
          </a:p>
          <a:p>
            <a:endParaRPr lang="en-IE" sz="2400" dirty="0">
              <a:solidFill>
                <a:schemeClr val="bg1"/>
              </a:solidFill>
            </a:endParaRPr>
          </a:p>
          <a:p>
            <a:endParaRPr lang="en-IE" sz="2400" dirty="0">
              <a:solidFill>
                <a:schemeClr val="bg1"/>
              </a:solidFill>
            </a:endParaRPr>
          </a:p>
        </p:txBody>
      </p:sp>
      <p:sp>
        <p:nvSpPr>
          <p:cNvPr id="8" name="TextBox 7">
            <a:extLst>
              <a:ext uri="{FF2B5EF4-FFF2-40B4-BE49-F238E27FC236}">
                <a16:creationId xmlns:a16="http://schemas.microsoft.com/office/drawing/2014/main" id="{00FD64DA-2B25-4A26-AE1C-E3FA9805F1C8}"/>
              </a:ext>
            </a:extLst>
          </p:cNvPr>
          <p:cNvSpPr txBox="1"/>
          <p:nvPr/>
        </p:nvSpPr>
        <p:spPr>
          <a:xfrm>
            <a:off x="5861183" y="6494502"/>
            <a:ext cx="6096000" cy="369332"/>
          </a:xfrm>
          <a:prstGeom prst="rect">
            <a:avLst/>
          </a:prstGeom>
          <a:noFill/>
        </p:spPr>
        <p:txBody>
          <a:bodyPr wrap="square">
            <a:spAutoFit/>
          </a:bodyPr>
          <a:lstStyle/>
          <a:p>
            <a:r>
              <a:rPr lang="en-IE" dirty="0">
                <a:solidFill>
                  <a:schemeClr val="bg1"/>
                </a:solidFill>
                <a:hlinkClick r:id="rId4">
                  <a:extLst>
                    <a:ext uri="{A12FA001-AC4F-418D-AE19-62706E023703}">
                      <ahyp:hlinkClr xmlns:ahyp="http://schemas.microsoft.com/office/drawing/2018/hyperlinkcolor" val="tx"/>
                    </a:ext>
                  </a:extLst>
                </a:hlinkClick>
              </a:rPr>
              <a:t>Source</a:t>
            </a:r>
            <a:endParaRPr lang="en-IE" dirty="0">
              <a:solidFill>
                <a:schemeClr val="bg1"/>
              </a:solidFill>
            </a:endParaRPr>
          </a:p>
        </p:txBody>
      </p:sp>
      <p:sp>
        <p:nvSpPr>
          <p:cNvPr id="9" name="TextBox 8">
            <a:extLst>
              <a:ext uri="{FF2B5EF4-FFF2-40B4-BE49-F238E27FC236}">
                <a16:creationId xmlns:a16="http://schemas.microsoft.com/office/drawing/2014/main" id="{288358D8-A045-4634-964F-151305FDBF8F}"/>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spTree>
    <p:extLst>
      <p:ext uri="{BB962C8B-B14F-4D97-AF65-F5344CB8AC3E}">
        <p14:creationId xmlns:p14="http://schemas.microsoft.com/office/powerpoint/2010/main" val="1806842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14" name="Text Placeholder 1">
            <a:extLst>
              <a:ext uri="{FF2B5EF4-FFF2-40B4-BE49-F238E27FC236}">
                <a16:creationId xmlns:a16="http://schemas.microsoft.com/office/drawing/2014/main" id="{B937F055-872D-4C58-AFAA-C7B73D6F672C}"/>
              </a:ext>
            </a:extLst>
          </p:cNvPr>
          <p:cNvSpPr>
            <a:spLocks noGrp="1"/>
          </p:cNvSpPr>
          <p:nvPr>
            <p:ph type="body" sz="quarter" idx="16"/>
          </p:nvPr>
        </p:nvSpPr>
        <p:spPr>
          <a:xfrm>
            <a:off x="1688303" y="228600"/>
            <a:ext cx="4716425" cy="828675"/>
          </a:xfrm>
        </p:spPr>
        <p:txBody>
          <a:bodyPr>
            <a:normAutofit fontScale="92500" lnSpcReduction="20000"/>
          </a:bodyPr>
          <a:lstStyle/>
          <a:p>
            <a:pPr algn="ctr"/>
            <a:r>
              <a:rPr lang="en-US" sz="3000" dirty="0"/>
              <a:t>VOLUNTARY PARTICIPATION-</a:t>
            </a:r>
          </a:p>
          <a:p>
            <a:pPr algn="ctr"/>
            <a:r>
              <a:rPr lang="en-US" sz="3000" dirty="0"/>
              <a:t>THE STARTER PROGRAMME</a:t>
            </a:r>
          </a:p>
          <a:p>
            <a:endParaRPr lang="en-IE" dirty="0"/>
          </a:p>
        </p:txBody>
      </p:sp>
      <p:sp>
        <p:nvSpPr>
          <p:cNvPr id="17" name="TextBox 16">
            <a:extLst>
              <a:ext uri="{FF2B5EF4-FFF2-40B4-BE49-F238E27FC236}">
                <a16:creationId xmlns:a16="http://schemas.microsoft.com/office/drawing/2014/main" id="{3AB254BD-E79E-427F-A536-821A60E6CEB3}"/>
              </a:ext>
            </a:extLst>
          </p:cNvPr>
          <p:cNvSpPr txBox="1"/>
          <p:nvPr/>
        </p:nvSpPr>
        <p:spPr>
          <a:xfrm>
            <a:off x="1545771" y="1239717"/>
            <a:ext cx="4981153" cy="5262979"/>
          </a:xfrm>
          <a:prstGeom prst="rect">
            <a:avLst/>
          </a:prstGeom>
          <a:noFill/>
        </p:spPr>
        <p:txBody>
          <a:bodyPr wrap="square" rtlCol="0">
            <a:spAutoFit/>
          </a:bodyPr>
          <a:lstStyle/>
          <a:p>
            <a:endParaRPr lang="en-IE" sz="2400" dirty="0">
              <a:solidFill>
                <a:schemeClr val="bg1"/>
              </a:solidFill>
            </a:endParaRPr>
          </a:p>
          <a:p>
            <a:r>
              <a:rPr lang="en-US" sz="2400" dirty="0">
                <a:solidFill>
                  <a:schemeClr val="bg1"/>
                </a:solidFill>
              </a:rPr>
              <a:t>The Starter </a:t>
            </a:r>
            <a:r>
              <a:rPr lang="en-US" sz="2400" dirty="0" err="1">
                <a:solidFill>
                  <a:schemeClr val="bg1"/>
                </a:solidFill>
              </a:rPr>
              <a:t>Programme</a:t>
            </a:r>
            <a:r>
              <a:rPr lang="en-US" sz="2400" dirty="0">
                <a:solidFill>
                  <a:schemeClr val="bg1"/>
                </a:solidFill>
              </a:rPr>
              <a:t> is an extracurricular activity for students which is aimed to develop the mindset and skills of </a:t>
            </a:r>
            <a:r>
              <a:rPr lang="en-US" sz="2400" dirty="0" err="1">
                <a:solidFill>
                  <a:schemeClr val="bg1"/>
                </a:solidFill>
              </a:rPr>
              <a:t>entreprenureship</a:t>
            </a:r>
            <a:r>
              <a:rPr lang="en-US" sz="2400" dirty="0">
                <a:solidFill>
                  <a:schemeClr val="bg1"/>
                </a:solidFill>
              </a:rPr>
              <a:t> in students. It is a three-month long idea-development program which consists of a kick-off event, a number of training sessions and workshops, a networking/ mentoring event, mentoring sessions and a demo day.</a:t>
            </a:r>
          </a:p>
          <a:p>
            <a:endParaRPr lang="en-IE" sz="2400" dirty="0">
              <a:solidFill>
                <a:schemeClr val="bg1"/>
              </a:solidFill>
            </a:endParaRPr>
          </a:p>
          <a:p>
            <a:endParaRPr lang="en-IE" sz="2400" dirty="0">
              <a:solidFill>
                <a:schemeClr val="bg1"/>
              </a:solidFill>
            </a:endParaRPr>
          </a:p>
          <a:p>
            <a:endParaRPr lang="en-IE" sz="2400" dirty="0">
              <a:solidFill>
                <a:schemeClr val="bg1"/>
              </a:solidFill>
            </a:endParaRPr>
          </a:p>
        </p:txBody>
      </p:sp>
      <p:pic>
        <p:nvPicPr>
          <p:cNvPr id="7" name="Picture Placeholder 6">
            <a:extLst>
              <a:ext uri="{FF2B5EF4-FFF2-40B4-BE49-F238E27FC236}">
                <a16:creationId xmlns:a16="http://schemas.microsoft.com/office/drawing/2014/main" id="{FBD463E3-7518-43E2-88D8-DFE1FB2979B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1" name="TextBox 10">
            <a:extLst>
              <a:ext uri="{FF2B5EF4-FFF2-40B4-BE49-F238E27FC236}">
                <a16:creationId xmlns:a16="http://schemas.microsoft.com/office/drawing/2014/main" id="{5EC2FE96-3073-41D7-90C6-B67381E921D5}"/>
              </a:ext>
            </a:extLst>
          </p:cNvPr>
          <p:cNvSpPr txBox="1"/>
          <p:nvPr/>
        </p:nvSpPr>
        <p:spPr>
          <a:xfrm>
            <a:off x="5915890" y="6491546"/>
            <a:ext cx="1872343" cy="369332"/>
          </a:xfrm>
          <a:prstGeom prst="rect">
            <a:avLst/>
          </a:prstGeom>
          <a:noFill/>
        </p:spPr>
        <p:txBody>
          <a:bodyPr wrap="square" rtlCol="0">
            <a:spAutoFit/>
          </a:bodyPr>
          <a:lstStyle/>
          <a:p>
            <a:r>
              <a:rPr lang="en-IE" dirty="0">
                <a:solidFill>
                  <a:schemeClr val="bg1"/>
                </a:solidFill>
                <a:hlinkClick r:id="rId4">
                  <a:extLst>
                    <a:ext uri="{A12FA001-AC4F-418D-AE19-62706E023703}">
                      <ahyp:hlinkClr xmlns:ahyp="http://schemas.microsoft.com/office/drawing/2018/hyperlinkcolor" val="tx"/>
                    </a:ext>
                  </a:extLst>
                </a:hlinkClick>
              </a:rPr>
              <a:t>Source</a:t>
            </a:r>
            <a:endParaRPr lang="en-IE" dirty="0">
              <a:solidFill>
                <a:schemeClr val="bg1"/>
              </a:solidFill>
            </a:endParaRPr>
          </a:p>
        </p:txBody>
      </p:sp>
      <p:sp>
        <p:nvSpPr>
          <p:cNvPr id="8" name="TextBox 7">
            <a:extLst>
              <a:ext uri="{FF2B5EF4-FFF2-40B4-BE49-F238E27FC236}">
                <a16:creationId xmlns:a16="http://schemas.microsoft.com/office/drawing/2014/main" id="{FC0A91B6-6B18-4C8F-B289-996E10285C27}"/>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spTree>
    <p:extLst>
      <p:ext uri="{BB962C8B-B14F-4D97-AF65-F5344CB8AC3E}">
        <p14:creationId xmlns:p14="http://schemas.microsoft.com/office/powerpoint/2010/main" val="4041392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CF345D2-F825-4CAA-8D77-6F69ADF26EF0}"/>
              </a:ext>
            </a:extLst>
          </p:cNvPr>
          <p:cNvSpPr>
            <a:spLocks noGrp="1"/>
          </p:cNvSpPr>
          <p:nvPr>
            <p:ph type="body" sz="quarter" idx="18"/>
          </p:nvPr>
        </p:nvSpPr>
        <p:spPr>
          <a:xfrm>
            <a:off x="1541661" y="1401417"/>
            <a:ext cx="5187130" cy="4929809"/>
          </a:xfrm>
        </p:spPr>
        <p:txBody>
          <a:bodyPr>
            <a:normAutofit fontScale="92500" lnSpcReduction="10000"/>
          </a:bodyPr>
          <a:lstStyle/>
          <a:p>
            <a:pPr marL="0"/>
            <a:r>
              <a:rPr lang="en-US" dirty="0"/>
              <a:t>The UN’s Division for Sustainable Development Goals (DSDG) is a global call to action for all countries- developed or developing -  to help resolve recognized problems that the people of Earth face.</a:t>
            </a:r>
          </a:p>
          <a:p>
            <a:pPr marL="0"/>
            <a:endParaRPr lang="en-US" sz="900" dirty="0"/>
          </a:p>
          <a:p>
            <a:pPr marL="0"/>
            <a:r>
              <a:rPr lang="en-US" dirty="0"/>
              <a:t>The DSDG have highlighted that ending poverty and other deprivations must also ensure that there is an improvement in health and education, reduce inequality, and spur economic growth – all while tackling climate change and working to preserve our oceans and forests.</a:t>
            </a:r>
          </a:p>
          <a:p>
            <a:pPr marL="0"/>
            <a:endParaRPr lang="en-US" sz="1000" dirty="0"/>
          </a:p>
          <a:p>
            <a:pPr marL="0"/>
            <a:r>
              <a:rPr lang="en-US" dirty="0"/>
              <a:t>The DSDG have highlighted 17 goals (SDGs) that we should all try and work towards.</a:t>
            </a:r>
          </a:p>
        </p:txBody>
      </p:sp>
      <p:sp>
        <p:nvSpPr>
          <p:cNvPr id="7" name="Text Placeholder 6">
            <a:extLst>
              <a:ext uri="{FF2B5EF4-FFF2-40B4-BE49-F238E27FC236}">
                <a16:creationId xmlns:a16="http://schemas.microsoft.com/office/drawing/2014/main" id="{6904625F-0EA1-4447-922F-5B8CD80C5689}"/>
              </a:ext>
            </a:extLst>
          </p:cNvPr>
          <p:cNvSpPr>
            <a:spLocks noGrp="1"/>
          </p:cNvSpPr>
          <p:nvPr>
            <p:ph type="body" sz="quarter" idx="16"/>
          </p:nvPr>
        </p:nvSpPr>
        <p:spPr>
          <a:xfrm>
            <a:off x="1541661" y="267694"/>
            <a:ext cx="5096645" cy="582221"/>
          </a:xfrm>
        </p:spPr>
        <p:txBody>
          <a:bodyPr>
            <a:noAutofit/>
          </a:bodyPr>
          <a:lstStyle/>
          <a:p>
            <a:r>
              <a:rPr lang="en-US" sz="2800" dirty="0"/>
              <a:t>WHAT ARE SOME OF THE GLOBAL PROBLEMS THAT NEED SOLVING?</a:t>
            </a:r>
            <a:endParaRPr lang="en-IE" sz="2800" dirty="0"/>
          </a:p>
        </p:txBody>
      </p:sp>
      <p:sp>
        <p:nvSpPr>
          <p:cNvPr id="10" name="TextBox 9">
            <a:extLst>
              <a:ext uri="{FF2B5EF4-FFF2-40B4-BE49-F238E27FC236}">
                <a16:creationId xmlns:a16="http://schemas.microsoft.com/office/drawing/2014/main" id="{CBC7AE93-169A-4765-B7FB-EC6DC2EB4B69}"/>
              </a:ext>
            </a:extLst>
          </p:cNvPr>
          <p:cNvSpPr txBox="1"/>
          <p:nvPr/>
        </p:nvSpPr>
        <p:spPr>
          <a:xfrm>
            <a:off x="1541661" y="6331226"/>
            <a:ext cx="6097656" cy="461665"/>
          </a:xfrm>
          <a:prstGeom prst="rect">
            <a:avLst/>
          </a:prstGeom>
          <a:noFill/>
        </p:spPr>
        <p:txBody>
          <a:bodyPr wrap="square">
            <a:spAutoFit/>
          </a:bodyPr>
          <a:lstStyle/>
          <a:p>
            <a:r>
              <a:rPr lang="en-IE" sz="2400" dirty="0">
                <a:solidFill>
                  <a:schemeClr val="bg1"/>
                </a:solidFill>
                <a:hlinkClick r:id="rId2">
                  <a:extLst>
                    <a:ext uri="{A12FA001-AC4F-418D-AE19-62706E023703}">
                      <ahyp:hlinkClr xmlns:ahyp="http://schemas.microsoft.com/office/drawing/2018/hyperlinkcolor" val="tx"/>
                    </a:ext>
                  </a:extLst>
                </a:hlinkClick>
              </a:rPr>
              <a:t>https://sdgs.un.org/goals</a:t>
            </a:r>
            <a:endParaRPr lang="en-IE" sz="2400" dirty="0">
              <a:solidFill>
                <a:schemeClr val="bg1"/>
              </a:solidFill>
            </a:endParaRPr>
          </a:p>
        </p:txBody>
      </p:sp>
      <p:pic>
        <p:nvPicPr>
          <p:cNvPr id="18" name="Picture Placeholder 17" descr="Graphical user interface, application&#10;&#10;Description automatically generated">
            <a:extLst>
              <a:ext uri="{FF2B5EF4-FFF2-40B4-BE49-F238E27FC236}">
                <a16:creationId xmlns:a16="http://schemas.microsoft.com/office/drawing/2014/main" id="{B2F136FB-4C3A-4CAB-8A63-DF5A5384D71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30631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14" name="Text Placeholder 1">
            <a:extLst>
              <a:ext uri="{FF2B5EF4-FFF2-40B4-BE49-F238E27FC236}">
                <a16:creationId xmlns:a16="http://schemas.microsoft.com/office/drawing/2014/main" id="{B937F055-872D-4C58-AFAA-C7B73D6F672C}"/>
              </a:ext>
            </a:extLst>
          </p:cNvPr>
          <p:cNvSpPr>
            <a:spLocks noGrp="1"/>
          </p:cNvSpPr>
          <p:nvPr>
            <p:ph type="body" sz="quarter" idx="16"/>
          </p:nvPr>
        </p:nvSpPr>
        <p:spPr>
          <a:xfrm>
            <a:off x="1688303" y="228600"/>
            <a:ext cx="4716425" cy="828675"/>
          </a:xfrm>
        </p:spPr>
        <p:txBody>
          <a:bodyPr>
            <a:normAutofit/>
          </a:bodyPr>
          <a:lstStyle/>
          <a:p>
            <a:pPr algn="ctr"/>
            <a:r>
              <a:rPr lang="en-US" sz="3000" dirty="0"/>
              <a:t>THE SORTER APP</a:t>
            </a:r>
          </a:p>
          <a:p>
            <a:endParaRPr lang="en-IE" dirty="0"/>
          </a:p>
        </p:txBody>
      </p:sp>
      <p:sp>
        <p:nvSpPr>
          <p:cNvPr id="17" name="TextBox 16">
            <a:extLst>
              <a:ext uri="{FF2B5EF4-FFF2-40B4-BE49-F238E27FC236}">
                <a16:creationId xmlns:a16="http://schemas.microsoft.com/office/drawing/2014/main" id="{3AB254BD-E79E-427F-A536-821A60E6CEB3}"/>
              </a:ext>
            </a:extLst>
          </p:cNvPr>
          <p:cNvSpPr txBox="1"/>
          <p:nvPr/>
        </p:nvSpPr>
        <p:spPr>
          <a:xfrm>
            <a:off x="1545771" y="1239717"/>
            <a:ext cx="5306291" cy="6163226"/>
          </a:xfrm>
          <a:prstGeom prst="rect">
            <a:avLst/>
          </a:prstGeom>
          <a:noFill/>
        </p:spPr>
        <p:txBody>
          <a:bodyPr wrap="square" rtlCol="0">
            <a:spAutoFit/>
          </a:bodyPr>
          <a:lstStyle/>
          <a:p>
            <a:r>
              <a:rPr lang="en-IE" sz="2400" dirty="0">
                <a:solidFill>
                  <a:schemeClr val="bg1"/>
                </a:solidFill>
              </a:rPr>
              <a:t>The students involved in this case study had a background in change management.  They saw the need to reduce waste by creating an App that would be used to help identify how one can sort their waste.</a:t>
            </a:r>
          </a:p>
          <a:p>
            <a:endParaRPr lang="en-IE" sz="1050" dirty="0">
              <a:solidFill>
                <a:schemeClr val="bg1"/>
              </a:solidFill>
            </a:endParaRPr>
          </a:p>
          <a:p>
            <a:r>
              <a:rPr lang="en-IE" sz="2400" dirty="0">
                <a:solidFill>
                  <a:schemeClr val="bg1"/>
                </a:solidFill>
              </a:rPr>
              <a:t>Participants in this project pointed out </a:t>
            </a:r>
            <a:r>
              <a:rPr lang="en-US" sz="2400" dirty="0">
                <a:solidFill>
                  <a:schemeClr val="bg1"/>
                </a:solidFill>
              </a:rPr>
              <a:t>that during the programme, in </a:t>
            </a:r>
            <a:r>
              <a:rPr lang="en-US" sz="2400" dirty="0" err="1">
                <a:solidFill>
                  <a:schemeClr val="bg1"/>
                </a:solidFill>
              </a:rPr>
              <a:t>additon</a:t>
            </a:r>
            <a:r>
              <a:rPr lang="en-US" sz="2400" dirty="0">
                <a:solidFill>
                  <a:schemeClr val="bg1"/>
                </a:solidFill>
              </a:rPr>
              <a:t> to solving problems in community, they benefitted by gaining entrepreneurship skills, communication skills, IT skills, team management skills, leadership skills, and time management skills through the participation of this project.</a:t>
            </a:r>
            <a:endParaRPr lang="en-IE" sz="2400" dirty="0">
              <a:solidFill>
                <a:schemeClr val="bg1"/>
              </a:solidFill>
            </a:endParaRPr>
          </a:p>
          <a:p>
            <a:endParaRPr lang="en-IE" sz="2400" dirty="0">
              <a:solidFill>
                <a:schemeClr val="bg1"/>
              </a:solidFill>
            </a:endParaRPr>
          </a:p>
          <a:p>
            <a:endParaRPr lang="en-IE" sz="2400" dirty="0">
              <a:solidFill>
                <a:schemeClr val="bg1"/>
              </a:solidFill>
            </a:endParaRPr>
          </a:p>
        </p:txBody>
      </p:sp>
      <p:sp>
        <p:nvSpPr>
          <p:cNvPr id="11" name="TextBox 10">
            <a:extLst>
              <a:ext uri="{FF2B5EF4-FFF2-40B4-BE49-F238E27FC236}">
                <a16:creationId xmlns:a16="http://schemas.microsoft.com/office/drawing/2014/main" id="{5EC2FE96-3073-41D7-90C6-B67381E921D5}"/>
              </a:ext>
            </a:extLst>
          </p:cNvPr>
          <p:cNvSpPr txBox="1"/>
          <p:nvPr/>
        </p:nvSpPr>
        <p:spPr>
          <a:xfrm>
            <a:off x="5692224" y="6491546"/>
            <a:ext cx="1872343" cy="369332"/>
          </a:xfrm>
          <a:prstGeom prst="rect">
            <a:avLst/>
          </a:prstGeom>
          <a:noFill/>
        </p:spPr>
        <p:txBody>
          <a:bodyPr wrap="square" rtlCol="0">
            <a:spAutoFit/>
          </a:bodyPr>
          <a:lstStyle/>
          <a:p>
            <a:r>
              <a:rPr lang="en-IE" dirty="0">
                <a:solidFill>
                  <a:schemeClr val="bg1"/>
                </a:solidFill>
                <a:hlinkClick r:id="rId3">
                  <a:extLst>
                    <a:ext uri="{A12FA001-AC4F-418D-AE19-62706E023703}">
                      <ahyp:hlinkClr xmlns:ahyp="http://schemas.microsoft.com/office/drawing/2018/hyperlinkcolor" val="tx"/>
                    </a:ext>
                  </a:extLst>
                </a:hlinkClick>
              </a:rPr>
              <a:t>Source</a:t>
            </a:r>
            <a:endParaRPr lang="en-IE" dirty="0">
              <a:solidFill>
                <a:schemeClr val="bg1"/>
              </a:solidFill>
            </a:endParaRPr>
          </a:p>
        </p:txBody>
      </p:sp>
      <p:pic>
        <p:nvPicPr>
          <p:cNvPr id="4" name="Picture Placeholder 3">
            <a:extLst>
              <a:ext uri="{FF2B5EF4-FFF2-40B4-BE49-F238E27FC236}">
                <a16:creationId xmlns:a16="http://schemas.microsoft.com/office/drawing/2014/main" id="{5F3C8C09-A5DA-45DE-A212-A11F4B5875C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2881F8A3-881D-40CB-8AD2-6E404BE3B365}"/>
              </a:ext>
            </a:extLst>
          </p:cNvPr>
          <p:cNvSpPr txBox="1"/>
          <p:nvPr/>
        </p:nvSpPr>
        <p:spPr>
          <a:xfrm rot="16200000">
            <a:off x="-2011797" y="2246614"/>
            <a:ext cx="5139563" cy="646331"/>
          </a:xfrm>
          <a:prstGeom prst="rect">
            <a:avLst/>
          </a:prstGeom>
          <a:solidFill>
            <a:srgbClr val="FDC562"/>
          </a:solidFill>
        </p:spPr>
        <p:txBody>
          <a:bodyPr wrap="square">
            <a:spAutoFit/>
          </a:bodyPr>
          <a:lstStyle/>
          <a:p>
            <a:r>
              <a:rPr lang="en-US" sz="3600" dirty="0">
                <a:solidFill>
                  <a:srgbClr val="23385C"/>
                </a:solidFill>
              </a:rPr>
              <a:t>GOOD PRACTICE EXAMPLE</a:t>
            </a:r>
            <a:endParaRPr lang="en-US" sz="1800" dirty="0">
              <a:solidFill>
                <a:srgbClr val="23385C"/>
              </a:solidFill>
            </a:endParaRPr>
          </a:p>
        </p:txBody>
      </p:sp>
    </p:spTree>
    <p:extLst>
      <p:ext uri="{BB962C8B-B14F-4D97-AF65-F5344CB8AC3E}">
        <p14:creationId xmlns:p14="http://schemas.microsoft.com/office/powerpoint/2010/main" val="362889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328B74-6E6E-6841-9825-118B71CB140C}"/>
              </a:ext>
            </a:extLst>
          </p:cNvPr>
          <p:cNvSpPr>
            <a:spLocks noGrp="1"/>
          </p:cNvSpPr>
          <p:nvPr>
            <p:ph type="body" sz="quarter" idx="16"/>
          </p:nvPr>
        </p:nvSpPr>
        <p:spPr>
          <a:xfrm>
            <a:off x="1939603" y="1516306"/>
            <a:ext cx="8966521" cy="1656716"/>
          </a:xfrm>
        </p:spPr>
        <p:txBody>
          <a:bodyPr>
            <a:normAutofit/>
          </a:bodyPr>
          <a:lstStyle/>
          <a:p>
            <a:r>
              <a:rPr lang="en-US" sz="4400" dirty="0"/>
              <a:t>MODULE 2 EXCERCISES</a:t>
            </a:r>
          </a:p>
        </p:txBody>
      </p:sp>
      <p:sp>
        <p:nvSpPr>
          <p:cNvPr id="2" name="Text Placeholder 1">
            <a:extLst>
              <a:ext uri="{FF2B5EF4-FFF2-40B4-BE49-F238E27FC236}">
                <a16:creationId xmlns:a16="http://schemas.microsoft.com/office/drawing/2014/main" id="{6EE5B6E5-41A7-4547-908A-136FB5F43475}"/>
              </a:ext>
            </a:extLst>
          </p:cNvPr>
          <p:cNvSpPr>
            <a:spLocks noGrp="1"/>
          </p:cNvSpPr>
          <p:nvPr>
            <p:ph type="body" sz="quarter" idx="17"/>
          </p:nvPr>
        </p:nvSpPr>
        <p:spPr/>
        <p:txBody>
          <a:bodyPr>
            <a:normAutofit fontScale="85000" lnSpcReduction="20000"/>
          </a:bodyPr>
          <a:lstStyle/>
          <a:p>
            <a:r>
              <a:rPr lang="en-IE" dirty="0"/>
              <a:t>05</a:t>
            </a:r>
          </a:p>
        </p:txBody>
      </p:sp>
      <p:pic>
        <p:nvPicPr>
          <p:cNvPr id="5" name="Picture 4" descr="Icon&#10;&#10;Description automatically generated">
            <a:extLst>
              <a:ext uri="{FF2B5EF4-FFF2-40B4-BE49-F238E27FC236}">
                <a16:creationId xmlns:a16="http://schemas.microsoft.com/office/drawing/2014/main" id="{C1AA7E6B-F0E2-964F-B753-2C028613E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Tree>
    <p:extLst>
      <p:ext uri="{BB962C8B-B14F-4D97-AF65-F5344CB8AC3E}">
        <p14:creationId xmlns:p14="http://schemas.microsoft.com/office/powerpoint/2010/main" val="2023351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4FBACE-456D-4596-87C1-6E44B7AF78C0}"/>
              </a:ext>
            </a:extLst>
          </p:cNvPr>
          <p:cNvSpPr>
            <a:spLocks noGrp="1"/>
          </p:cNvSpPr>
          <p:nvPr>
            <p:ph type="body" sz="quarter" idx="18"/>
          </p:nvPr>
        </p:nvSpPr>
        <p:spPr>
          <a:xfrm>
            <a:off x="1718561" y="1465128"/>
            <a:ext cx="4621841" cy="4525954"/>
          </a:xfrm>
        </p:spPr>
        <p:txBody>
          <a:bodyPr>
            <a:noAutofit/>
          </a:bodyPr>
          <a:lstStyle/>
          <a:p>
            <a:r>
              <a:rPr lang="en-IE" dirty="0"/>
              <a:t>Click on the following links for some DCE opportunities in Austria:</a:t>
            </a:r>
          </a:p>
          <a:p>
            <a:r>
              <a:rPr lang="en-US" u="sng" dirty="0">
                <a:solidFill>
                  <a:srgbClr val="23385C"/>
                </a:solidFill>
                <a:hlinkClick r:id="rId2">
                  <a:extLst>
                    <a:ext uri="{A12FA001-AC4F-418D-AE19-62706E023703}">
                      <ahyp:hlinkClr xmlns:ahyp="http://schemas.microsoft.com/office/drawing/2018/hyperlinkcolor" val="tx"/>
                    </a:ext>
                  </a:extLst>
                </a:hlinkClick>
              </a:rPr>
              <a:t>STEOP Mentoring, University of Vienna</a:t>
            </a:r>
            <a:endParaRPr lang="en-US" u="sng" dirty="0">
              <a:solidFill>
                <a:srgbClr val="23385C"/>
              </a:solidFill>
            </a:endParaRPr>
          </a:p>
          <a:p>
            <a:r>
              <a:rPr lang="en-US" u="sng" dirty="0">
                <a:solidFill>
                  <a:srgbClr val="23385C"/>
                </a:solidFill>
                <a:hlinkClick r:id="rId3">
                  <a:extLst>
                    <a:ext uri="{A12FA001-AC4F-418D-AE19-62706E023703}">
                      <ahyp:hlinkClr xmlns:ahyp="http://schemas.microsoft.com/office/drawing/2018/hyperlinkcolor" val="tx"/>
                    </a:ext>
                  </a:extLst>
                </a:hlinkClick>
              </a:rPr>
              <a:t>Intercultural Mentoring, University of Vienna</a:t>
            </a:r>
            <a:endParaRPr lang="en-US" u="sng" dirty="0">
              <a:solidFill>
                <a:srgbClr val="23385C"/>
              </a:solidFill>
            </a:endParaRPr>
          </a:p>
          <a:p>
            <a:r>
              <a:rPr lang="en-US" u="sng" dirty="0">
                <a:solidFill>
                  <a:srgbClr val="23385C"/>
                </a:solidFill>
                <a:hlinkClick r:id="rId4">
                  <a:extLst>
                    <a:ext uri="{A12FA001-AC4F-418D-AE19-62706E023703}">
                      <ahyp:hlinkClr xmlns:ahyp="http://schemas.microsoft.com/office/drawing/2018/hyperlinkcolor" val="tx"/>
                    </a:ext>
                  </a:extLst>
                </a:hlinkClick>
              </a:rPr>
              <a:t>Mentoring for first-year students, Vienna University of Economics and Business</a:t>
            </a:r>
            <a:endParaRPr lang="de-DE" dirty="0">
              <a:solidFill>
                <a:srgbClr val="23385C"/>
              </a:solidFill>
            </a:endParaRPr>
          </a:p>
          <a:p>
            <a:r>
              <a:rPr lang="en-US" u="sng" dirty="0">
                <a:solidFill>
                  <a:srgbClr val="23385C"/>
                </a:solidFill>
                <a:hlinkClick r:id="rId5">
                  <a:extLst>
                    <a:ext uri="{A12FA001-AC4F-418D-AE19-62706E023703}">
                      <ahyp:hlinkClr xmlns:ahyp="http://schemas.microsoft.com/office/drawing/2018/hyperlinkcolor" val="tx"/>
                    </a:ext>
                  </a:extLst>
                </a:hlinkClick>
              </a:rPr>
              <a:t>Learn Buddy, Vienna University of Economics and Business</a:t>
            </a:r>
            <a:endParaRPr lang="en-US" u="sng" dirty="0">
              <a:solidFill>
                <a:srgbClr val="23385C"/>
              </a:solidFill>
            </a:endParaRPr>
          </a:p>
          <a:p>
            <a:r>
              <a:rPr lang="de-DE" u="sng" dirty="0">
                <a:solidFill>
                  <a:srgbClr val="23385C"/>
                </a:solidFill>
                <a:hlinkClick r:id="rId6">
                  <a:extLst>
                    <a:ext uri="{A12FA001-AC4F-418D-AE19-62706E023703}">
                      <ahyp:hlinkClr xmlns:ahyp="http://schemas.microsoft.com/office/drawing/2018/hyperlinkcolor" val="tx"/>
                    </a:ext>
                  </a:extLst>
                </a:hlinkClick>
              </a:rPr>
              <a:t>Service-Learning, University of Vienna</a:t>
            </a:r>
            <a:endParaRPr lang="de-DE" dirty="0">
              <a:solidFill>
                <a:srgbClr val="23385C"/>
              </a:solidFill>
            </a:endParaRPr>
          </a:p>
        </p:txBody>
      </p:sp>
      <p:sp>
        <p:nvSpPr>
          <p:cNvPr id="5" name="Text Placeholder 4">
            <a:extLst>
              <a:ext uri="{FF2B5EF4-FFF2-40B4-BE49-F238E27FC236}">
                <a16:creationId xmlns:a16="http://schemas.microsoft.com/office/drawing/2014/main" id="{00401AFA-7E54-4C28-87BD-A34E3582895B}"/>
              </a:ext>
            </a:extLst>
          </p:cNvPr>
          <p:cNvSpPr>
            <a:spLocks noGrp="1"/>
          </p:cNvSpPr>
          <p:nvPr>
            <p:ph type="body" sz="quarter" idx="16"/>
          </p:nvPr>
        </p:nvSpPr>
        <p:spPr>
          <a:xfrm>
            <a:off x="1718561" y="228600"/>
            <a:ext cx="4716425" cy="949131"/>
          </a:xfrm>
        </p:spPr>
        <p:txBody>
          <a:bodyPr>
            <a:normAutofit/>
          </a:bodyPr>
          <a:lstStyle/>
          <a:p>
            <a:r>
              <a:rPr lang="en-IE" sz="2800" dirty="0"/>
              <a:t>DCE OPPORTUNITIES IN YOUR COUNTRY – AUSTRIA</a:t>
            </a:r>
          </a:p>
        </p:txBody>
      </p:sp>
      <p:pic>
        <p:nvPicPr>
          <p:cNvPr id="4" name="Picture Placeholder 3">
            <a:extLst>
              <a:ext uri="{FF2B5EF4-FFF2-40B4-BE49-F238E27FC236}">
                <a16:creationId xmlns:a16="http://schemas.microsoft.com/office/drawing/2014/main" id="{86DFA607-13C4-FA5D-D5C4-3330C7B8AACA}"/>
              </a:ext>
            </a:extLst>
          </p:cNvPr>
          <p:cNvPicPr>
            <a:picLocks noGrp="1" noChangeAspect="1"/>
          </p:cNvPicPr>
          <p:nvPr>
            <p:ph type="pic" sz="quarter" idx="10"/>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4292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4FBACE-456D-4596-87C1-6E44B7AF78C0}"/>
              </a:ext>
            </a:extLst>
          </p:cNvPr>
          <p:cNvSpPr>
            <a:spLocks noGrp="1"/>
          </p:cNvSpPr>
          <p:nvPr>
            <p:ph type="body" sz="quarter" idx="18"/>
          </p:nvPr>
        </p:nvSpPr>
        <p:spPr>
          <a:xfrm>
            <a:off x="1718561" y="1465128"/>
            <a:ext cx="4621841" cy="4525954"/>
          </a:xfrm>
        </p:spPr>
        <p:txBody>
          <a:bodyPr>
            <a:normAutofit/>
          </a:bodyPr>
          <a:lstStyle/>
          <a:p>
            <a:r>
              <a:rPr lang="en-IE" dirty="0"/>
              <a:t>Click on the following links for some DCE  information and opportunities in </a:t>
            </a:r>
            <a:r>
              <a:rPr lang="et-EE" dirty="0"/>
              <a:t>Estonia</a:t>
            </a:r>
            <a:r>
              <a:rPr lang="en-IE" dirty="0"/>
              <a:t>:</a:t>
            </a:r>
          </a:p>
          <a:p>
            <a:endParaRPr lang="en-IE" dirty="0"/>
          </a:p>
          <a:p>
            <a:r>
              <a:rPr lang="et-EE" dirty="0">
                <a:solidFill>
                  <a:srgbClr val="23385C"/>
                </a:solidFill>
                <a:hlinkClick r:id="rId2">
                  <a:extLst>
                    <a:ext uri="{A12FA001-AC4F-418D-AE19-62706E023703}">
                      <ahyp:hlinkClr xmlns:ahyp="http://schemas.microsoft.com/office/drawing/2018/hyperlinkcolor" val="tx"/>
                    </a:ext>
                  </a:extLst>
                </a:hlinkClick>
              </a:rPr>
              <a:t>Good Citizen</a:t>
            </a:r>
            <a:endParaRPr lang="en-IE" dirty="0">
              <a:solidFill>
                <a:srgbClr val="23385C"/>
              </a:solidFill>
            </a:endParaRPr>
          </a:p>
          <a:p>
            <a:endParaRPr lang="en-IE" dirty="0">
              <a:solidFill>
                <a:srgbClr val="23385C"/>
              </a:solidFill>
            </a:endParaRPr>
          </a:p>
          <a:p>
            <a:r>
              <a:rPr lang="en-US" dirty="0">
                <a:solidFill>
                  <a:srgbClr val="23385C"/>
                </a:solidFill>
                <a:hlinkClick r:id="rId3">
                  <a:extLst>
                    <a:ext uri="{A12FA001-AC4F-418D-AE19-62706E023703}">
                      <ahyp:hlinkClr xmlns:ahyp="http://schemas.microsoft.com/office/drawing/2018/hyperlinkcolor" val="tx"/>
                    </a:ext>
                  </a:extLst>
                </a:hlinkClick>
              </a:rPr>
              <a:t>Check out more about the opportunities for young people to participate in civic activities</a:t>
            </a:r>
            <a:endParaRPr lang="en-IE" dirty="0">
              <a:solidFill>
                <a:srgbClr val="23385C"/>
              </a:solidFill>
            </a:endParaRPr>
          </a:p>
          <a:p>
            <a:endParaRPr lang="et-EE" dirty="0">
              <a:solidFill>
                <a:srgbClr val="23385C"/>
              </a:solidFill>
            </a:endParaRPr>
          </a:p>
          <a:p>
            <a:r>
              <a:rPr lang="et-EE" dirty="0">
                <a:solidFill>
                  <a:srgbClr val="23385C"/>
                </a:solidFill>
                <a:hlinkClick r:id="rId4">
                  <a:extLst>
                    <a:ext uri="{A12FA001-AC4F-418D-AE19-62706E023703}">
                      <ahyp:hlinkClr xmlns:ahyp="http://schemas.microsoft.com/office/drawing/2018/hyperlinkcolor" val="tx"/>
                    </a:ext>
                  </a:extLst>
                </a:hlinkClick>
              </a:rPr>
              <a:t>Volunteer Gate </a:t>
            </a:r>
            <a:endParaRPr lang="en-IE" dirty="0">
              <a:solidFill>
                <a:srgbClr val="23385C"/>
              </a:solidFill>
            </a:endParaRPr>
          </a:p>
        </p:txBody>
      </p:sp>
      <p:sp>
        <p:nvSpPr>
          <p:cNvPr id="5" name="Text Placeholder 4">
            <a:extLst>
              <a:ext uri="{FF2B5EF4-FFF2-40B4-BE49-F238E27FC236}">
                <a16:creationId xmlns:a16="http://schemas.microsoft.com/office/drawing/2014/main" id="{00401AFA-7E54-4C28-87BD-A34E3582895B}"/>
              </a:ext>
            </a:extLst>
          </p:cNvPr>
          <p:cNvSpPr>
            <a:spLocks noGrp="1"/>
          </p:cNvSpPr>
          <p:nvPr>
            <p:ph type="body" sz="quarter" idx="16"/>
          </p:nvPr>
        </p:nvSpPr>
        <p:spPr>
          <a:xfrm>
            <a:off x="1718561" y="228600"/>
            <a:ext cx="4716425" cy="949131"/>
          </a:xfrm>
        </p:spPr>
        <p:txBody>
          <a:bodyPr>
            <a:normAutofit/>
          </a:bodyPr>
          <a:lstStyle/>
          <a:p>
            <a:r>
              <a:rPr lang="en-IE" sz="2800" dirty="0"/>
              <a:t>DCE OPPORTUNITIES IN YOUR COUNTRY</a:t>
            </a:r>
            <a:r>
              <a:rPr lang="et-EE" sz="2800" dirty="0"/>
              <a:t> </a:t>
            </a:r>
            <a:r>
              <a:rPr lang="en-IE" sz="2800" dirty="0"/>
              <a:t>- </a:t>
            </a:r>
            <a:r>
              <a:rPr lang="et-EE" sz="2800" dirty="0"/>
              <a:t>ESTONIA</a:t>
            </a:r>
            <a:endParaRPr lang="en-IE" sz="2800" dirty="0"/>
          </a:p>
        </p:txBody>
      </p:sp>
      <p:sp>
        <p:nvSpPr>
          <p:cNvPr id="3" name="Picture Placeholder 2">
            <a:extLst>
              <a:ext uri="{FF2B5EF4-FFF2-40B4-BE49-F238E27FC236}">
                <a16:creationId xmlns:a16="http://schemas.microsoft.com/office/drawing/2014/main" id="{27CA145E-4E52-3443-C681-5905E052A2B0}"/>
              </a:ext>
            </a:extLst>
          </p:cNvPr>
          <p:cNvSpPr>
            <a:spLocks noGrp="1"/>
          </p:cNvSpPr>
          <p:nvPr>
            <p:ph type="pic" sz="quarter" idx="10"/>
          </p:nvPr>
        </p:nvSpPr>
        <p:spPr/>
      </p:sp>
      <p:pic>
        <p:nvPicPr>
          <p:cNvPr id="9" name="Picture 8">
            <a:extLst>
              <a:ext uri="{FF2B5EF4-FFF2-40B4-BE49-F238E27FC236}">
                <a16:creationId xmlns:a16="http://schemas.microsoft.com/office/drawing/2014/main" id="{547AF24B-6A47-FA8C-CE23-275E782DCB28}"/>
              </a:ext>
            </a:extLst>
          </p:cNvPr>
          <p:cNvPicPr>
            <a:picLocks noChangeAspect="1"/>
          </p:cNvPicPr>
          <p:nvPr/>
        </p:nvPicPr>
        <p:blipFill>
          <a:blip r:embed="rId5"/>
          <a:stretch>
            <a:fillRect/>
          </a:stretch>
        </p:blipFill>
        <p:spPr>
          <a:xfrm>
            <a:off x="6852062" y="0"/>
            <a:ext cx="5461704" cy="6858000"/>
          </a:xfrm>
          <a:prstGeom prst="rect">
            <a:avLst/>
          </a:prstGeom>
        </p:spPr>
      </p:pic>
    </p:spTree>
    <p:extLst>
      <p:ext uri="{BB962C8B-B14F-4D97-AF65-F5344CB8AC3E}">
        <p14:creationId xmlns:p14="http://schemas.microsoft.com/office/powerpoint/2010/main" val="2487967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82A5C06-7D33-4046-AB49-2760C6C512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964FBACE-456D-4596-87C1-6E44B7AF78C0}"/>
              </a:ext>
            </a:extLst>
          </p:cNvPr>
          <p:cNvSpPr>
            <a:spLocks noGrp="1"/>
          </p:cNvSpPr>
          <p:nvPr>
            <p:ph type="body" sz="quarter" idx="18"/>
          </p:nvPr>
        </p:nvSpPr>
        <p:spPr>
          <a:xfrm>
            <a:off x="1718561" y="1465128"/>
            <a:ext cx="4621841" cy="4525954"/>
          </a:xfrm>
        </p:spPr>
        <p:txBody>
          <a:bodyPr>
            <a:normAutofit lnSpcReduction="10000"/>
          </a:bodyPr>
          <a:lstStyle/>
          <a:p>
            <a:r>
              <a:rPr lang="en-IE" dirty="0"/>
              <a:t>Click on the following links for some DCE  information and opportunities in Ireland:</a:t>
            </a:r>
          </a:p>
          <a:p>
            <a:endParaRPr lang="en-IE" dirty="0"/>
          </a:p>
          <a:p>
            <a:r>
              <a:rPr lang="en-IE" dirty="0">
                <a:solidFill>
                  <a:srgbClr val="002060"/>
                </a:solidFill>
                <a:hlinkClick r:id="rId3">
                  <a:extLst>
                    <a:ext uri="{A12FA001-AC4F-418D-AE19-62706E023703}">
                      <ahyp:hlinkClr xmlns:ahyp="http://schemas.microsoft.com/office/drawing/2018/hyperlinkcolor" val="tx"/>
                    </a:ext>
                  </a:extLst>
                </a:hlinkClick>
              </a:rPr>
              <a:t>DCU examples of Civic Engagement</a:t>
            </a:r>
            <a:endParaRPr lang="en-IE" dirty="0">
              <a:solidFill>
                <a:srgbClr val="002060"/>
              </a:solidFill>
            </a:endParaRPr>
          </a:p>
          <a:p>
            <a:endParaRPr lang="en-IE" dirty="0">
              <a:solidFill>
                <a:srgbClr val="002060"/>
              </a:solidFill>
            </a:endParaRPr>
          </a:p>
          <a:p>
            <a:r>
              <a:rPr lang="en-IE" dirty="0">
                <a:solidFill>
                  <a:srgbClr val="002060"/>
                </a:solidFill>
                <a:hlinkClick r:id="rId4">
                  <a:extLst>
                    <a:ext uri="{A12FA001-AC4F-418D-AE19-62706E023703}">
                      <ahyp:hlinkClr xmlns:ahyp="http://schemas.microsoft.com/office/drawing/2018/hyperlinkcolor" val="tx"/>
                    </a:ext>
                  </a:extLst>
                </a:hlinkClick>
              </a:rPr>
              <a:t>Check out what Cork City is doing to get people involved in DCE</a:t>
            </a:r>
            <a:endParaRPr lang="en-IE" dirty="0">
              <a:solidFill>
                <a:srgbClr val="002060"/>
              </a:solidFill>
            </a:endParaRPr>
          </a:p>
          <a:p>
            <a:endParaRPr lang="en-IE" dirty="0">
              <a:solidFill>
                <a:srgbClr val="002060"/>
              </a:solidFill>
            </a:endParaRPr>
          </a:p>
          <a:p>
            <a:r>
              <a:rPr lang="en-IE" dirty="0">
                <a:solidFill>
                  <a:srgbClr val="002060"/>
                </a:solidFill>
                <a:hlinkClick r:id="rId5">
                  <a:extLst>
                    <a:ext uri="{A12FA001-AC4F-418D-AE19-62706E023703}">
                      <ahyp:hlinkClr xmlns:ahyp="http://schemas.microsoft.com/office/drawing/2018/hyperlinkcolor" val="tx"/>
                    </a:ext>
                  </a:extLst>
                </a:hlinkClick>
              </a:rPr>
              <a:t>Open volunteering.ie for volunteering opportunities in Ireland</a:t>
            </a:r>
            <a:endParaRPr lang="en-IE" dirty="0">
              <a:solidFill>
                <a:srgbClr val="002060"/>
              </a:solidFill>
            </a:endParaRPr>
          </a:p>
        </p:txBody>
      </p:sp>
      <p:sp>
        <p:nvSpPr>
          <p:cNvPr id="5" name="Text Placeholder 4">
            <a:extLst>
              <a:ext uri="{FF2B5EF4-FFF2-40B4-BE49-F238E27FC236}">
                <a16:creationId xmlns:a16="http://schemas.microsoft.com/office/drawing/2014/main" id="{00401AFA-7E54-4C28-87BD-A34E3582895B}"/>
              </a:ext>
            </a:extLst>
          </p:cNvPr>
          <p:cNvSpPr>
            <a:spLocks noGrp="1"/>
          </p:cNvSpPr>
          <p:nvPr>
            <p:ph type="body" sz="quarter" idx="16"/>
          </p:nvPr>
        </p:nvSpPr>
        <p:spPr>
          <a:xfrm>
            <a:off x="1718561" y="228600"/>
            <a:ext cx="4716425" cy="949131"/>
          </a:xfrm>
        </p:spPr>
        <p:txBody>
          <a:bodyPr>
            <a:normAutofit/>
          </a:bodyPr>
          <a:lstStyle/>
          <a:p>
            <a:r>
              <a:rPr lang="en-IE" sz="2800" dirty="0"/>
              <a:t>DCE OPPORTUNITIES IN YOUR COUNTRY- IRELAND</a:t>
            </a:r>
          </a:p>
        </p:txBody>
      </p:sp>
    </p:spTree>
    <p:extLst>
      <p:ext uri="{BB962C8B-B14F-4D97-AF65-F5344CB8AC3E}">
        <p14:creationId xmlns:p14="http://schemas.microsoft.com/office/powerpoint/2010/main" val="560042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4FBACE-456D-4596-87C1-6E44B7AF78C0}"/>
              </a:ext>
            </a:extLst>
          </p:cNvPr>
          <p:cNvSpPr>
            <a:spLocks noGrp="1"/>
          </p:cNvSpPr>
          <p:nvPr>
            <p:ph type="body" sz="quarter" idx="18"/>
          </p:nvPr>
        </p:nvSpPr>
        <p:spPr>
          <a:xfrm>
            <a:off x="1718561" y="1465128"/>
            <a:ext cx="4621841" cy="4525954"/>
          </a:xfrm>
        </p:spPr>
        <p:txBody>
          <a:bodyPr>
            <a:normAutofit fontScale="92500"/>
          </a:bodyPr>
          <a:lstStyle/>
          <a:p>
            <a:r>
              <a:rPr lang="en-IE" dirty="0"/>
              <a:t>Click on the following links for some DCE  information and opportunities in PORTUGAL:</a:t>
            </a:r>
          </a:p>
          <a:p>
            <a:endParaRPr lang="en-IE" dirty="0"/>
          </a:p>
          <a:p>
            <a:r>
              <a:rPr lang="en-IE" dirty="0">
                <a:solidFill>
                  <a:srgbClr val="23385C"/>
                </a:solidFill>
                <a:hlinkClick r:id="rId2">
                  <a:extLst>
                    <a:ext uri="{A12FA001-AC4F-418D-AE19-62706E023703}">
                      <ahyp:hlinkClr xmlns:ahyp="http://schemas.microsoft.com/office/drawing/2018/hyperlinkcolor" val="tx"/>
                    </a:ext>
                  </a:extLst>
                </a:hlinkClick>
              </a:rPr>
              <a:t>Civic Engagement Portugal for Ukraine</a:t>
            </a:r>
            <a:endParaRPr lang="en-IE" dirty="0">
              <a:solidFill>
                <a:srgbClr val="23385C"/>
              </a:solidFill>
            </a:endParaRPr>
          </a:p>
          <a:p>
            <a:endParaRPr lang="en-IE" dirty="0">
              <a:solidFill>
                <a:srgbClr val="23385C"/>
              </a:solidFill>
            </a:endParaRPr>
          </a:p>
          <a:p>
            <a:r>
              <a:rPr lang="en-IE" dirty="0">
                <a:solidFill>
                  <a:srgbClr val="23385C"/>
                </a:solidFill>
                <a:hlinkClick r:id="rId3">
                  <a:extLst>
                    <a:ext uri="{A12FA001-AC4F-418D-AE19-62706E023703}">
                      <ahyp:hlinkClr xmlns:ahyp="http://schemas.microsoft.com/office/drawing/2018/hyperlinkcolor" val="tx"/>
                    </a:ext>
                  </a:extLst>
                </a:hlinkClick>
              </a:rPr>
              <a:t>Check out what Uminho Students Union is doing to get people involved in DCE</a:t>
            </a:r>
            <a:endParaRPr lang="en-IE" dirty="0">
              <a:solidFill>
                <a:srgbClr val="23385C"/>
              </a:solidFill>
            </a:endParaRPr>
          </a:p>
          <a:p>
            <a:endParaRPr lang="en-IE" dirty="0">
              <a:solidFill>
                <a:srgbClr val="23385C"/>
              </a:solidFill>
            </a:endParaRPr>
          </a:p>
          <a:p>
            <a:r>
              <a:rPr lang="en-IE" dirty="0">
                <a:solidFill>
                  <a:srgbClr val="23385C"/>
                </a:solidFill>
                <a:hlinkClick r:id="rId4">
                  <a:extLst>
                    <a:ext uri="{A12FA001-AC4F-418D-AE19-62706E023703}">
                      <ahyp:hlinkClr xmlns:ahyp="http://schemas.microsoft.com/office/drawing/2018/hyperlinkcolor" val="tx"/>
                    </a:ext>
                  </a:extLst>
                </a:hlinkClick>
              </a:rPr>
              <a:t>Students volunteering opportunities</a:t>
            </a:r>
            <a:endParaRPr lang="en-IE" dirty="0">
              <a:solidFill>
                <a:srgbClr val="23385C"/>
              </a:solidFill>
            </a:endParaRPr>
          </a:p>
        </p:txBody>
      </p:sp>
      <p:sp>
        <p:nvSpPr>
          <p:cNvPr id="5" name="Text Placeholder 4">
            <a:extLst>
              <a:ext uri="{FF2B5EF4-FFF2-40B4-BE49-F238E27FC236}">
                <a16:creationId xmlns:a16="http://schemas.microsoft.com/office/drawing/2014/main" id="{00401AFA-7E54-4C28-87BD-A34E3582895B}"/>
              </a:ext>
            </a:extLst>
          </p:cNvPr>
          <p:cNvSpPr>
            <a:spLocks noGrp="1"/>
          </p:cNvSpPr>
          <p:nvPr>
            <p:ph type="body" sz="quarter" idx="16"/>
          </p:nvPr>
        </p:nvSpPr>
        <p:spPr>
          <a:xfrm>
            <a:off x="1718561" y="228600"/>
            <a:ext cx="4716425" cy="949131"/>
          </a:xfrm>
        </p:spPr>
        <p:txBody>
          <a:bodyPr>
            <a:normAutofit/>
          </a:bodyPr>
          <a:lstStyle/>
          <a:p>
            <a:r>
              <a:rPr lang="en-IE" sz="2800" dirty="0"/>
              <a:t>DCE OPPORTUNITIES IN PORTUGAL</a:t>
            </a:r>
          </a:p>
        </p:txBody>
      </p:sp>
      <p:pic>
        <p:nvPicPr>
          <p:cNvPr id="4" name="Picture Placeholder 3">
            <a:extLst>
              <a:ext uri="{FF2B5EF4-FFF2-40B4-BE49-F238E27FC236}">
                <a16:creationId xmlns:a16="http://schemas.microsoft.com/office/drawing/2014/main" id="{F7E9D8C9-046B-C2D4-C7F9-37E59B970C98}"/>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64181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4" name="Picture Placeholder 3">
            <a:extLst>
              <a:ext uri="{FF2B5EF4-FFF2-40B4-BE49-F238E27FC236}">
                <a16:creationId xmlns:a16="http://schemas.microsoft.com/office/drawing/2014/main" id="{123C62B2-5F1E-47BF-8375-D5F7274FCB72}"/>
              </a:ext>
            </a:extLst>
          </p:cNvPr>
          <p:cNvSpPr>
            <a:spLocks noGrp="1"/>
          </p:cNvSpPr>
          <p:nvPr>
            <p:ph type="pic" sz="quarter" idx="10"/>
          </p:nvPr>
        </p:nvSpPr>
        <p:spPr/>
      </p:sp>
      <p:sp>
        <p:nvSpPr>
          <p:cNvPr id="7" name="Text Placeholder 6">
            <a:extLst>
              <a:ext uri="{FF2B5EF4-FFF2-40B4-BE49-F238E27FC236}">
                <a16:creationId xmlns:a16="http://schemas.microsoft.com/office/drawing/2014/main" id="{A77CB719-91F2-48BE-810C-DBF986CEC6A9}"/>
              </a:ext>
            </a:extLst>
          </p:cNvPr>
          <p:cNvSpPr>
            <a:spLocks noGrp="1"/>
          </p:cNvSpPr>
          <p:nvPr>
            <p:ph type="body" sz="quarter" idx="18"/>
          </p:nvPr>
        </p:nvSpPr>
        <p:spPr/>
        <p:txBody>
          <a:bodyPr>
            <a:normAutofit/>
          </a:bodyPr>
          <a:lstStyle/>
          <a:p>
            <a:pPr marL="0"/>
            <a:r>
              <a:rPr lang="en-US" dirty="0"/>
              <a:t>Check out the video, a presentation on the UN Sustainable Development Goals (SDGs): What They Are &amp; Why They're Important</a:t>
            </a:r>
          </a:p>
          <a:p>
            <a:pPr marL="0"/>
            <a:r>
              <a:rPr lang="en-IE" dirty="0">
                <a:solidFill>
                  <a:srgbClr val="002060"/>
                </a:solidFill>
                <a:hlinkClick r:id="rId4">
                  <a:extLst>
                    <a:ext uri="{A12FA001-AC4F-418D-AE19-62706E023703}">
                      <ahyp:hlinkClr xmlns:ahyp="http://schemas.microsoft.com/office/drawing/2018/hyperlinkcolor" val="tx"/>
                    </a:ext>
                  </a:extLst>
                </a:hlinkClick>
              </a:rPr>
              <a:t>https://www.youtube.com/watch?v=qAIolKgDPrA</a:t>
            </a:r>
            <a:endParaRPr lang="en-IE" dirty="0">
              <a:solidFill>
                <a:srgbClr val="002060"/>
              </a:solidFill>
            </a:endParaRPr>
          </a:p>
        </p:txBody>
      </p:sp>
      <p:sp>
        <p:nvSpPr>
          <p:cNvPr id="5" name="Text Placeholder 4">
            <a:extLst>
              <a:ext uri="{FF2B5EF4-FFF2-40B4-BE49-F238E27FC236}">
                <a16:creationId xmlns:a16="http://schemas.microsoft.com/office/drawing/2014/main" id="{0D1B9926-8538-4DFF-A926-BDE1993BB690}"/>
              </a:ext>
            </a:extLst>
          </p:cNvPr>
          <p:cNvSpPr>
            <a:spLocks noGrp="1"/>
          </p:cNvSpPr>
          <p:nvPr>
            <p:ph type="body" sz="quarter" idx="16"/>
          </p:nvPr>
        </p:nvSpPr>
        <p:spPr>
          <a:xfrm>
            <a:off x="747201" y="636587"/>
            <a:ext cx="5558349" cy="2233514"/>
          </a:xfrm>
        </p:spPr>
        <p:txBody>
          <a:bodyPr>
            <a:normAutofit fontScale="47500" lnSpcReduction="20000"/>
          </a:bodyPr>
          <a:lstStyle/>
          <a:p>
            <a:r>
              <a:rPr lang="en-US" sz="6500" b="1" dirty="0"/>
              <a:t>WATCH</a:t>
            </a:r>
          </a:p>
          <a:p>
            <a:endParaRPr lang="en-US" sz="6500" b="1" dirty="0"/>
          </a:p>
          <a:p>
            <a:r>
              <a:rPr lang="en-US" sz="7400" dirty="0"/>
              <a:t>UN SUSTAINABLE DEVELOPMENT GOALS (SDGS)</a:t>
            </a:r>
            <a:endParaRPr lang="en-IE" sz="7400" dirty="0"/>
          </a:p>
        </p:txBody>
      </p:sp>
      <p:pic>
        <p:nvPicPr>
          <p:cNvPr id="2" name="Online Media 1" title="UN Sustainable Development Goals (SDGs): What They Are &amp; Why They're Important">
            <a:hlinkClick r:id="" action="ppaction://media"/>
            <a:extLst>
              <a:ext uri="{FF2B5EF4-FFF2-40B4-BE49-F238E27FC236}">
                <a16:creationId xmlns:a16="http://schemas.microsoft.com/office/drawing/2014/main" id="{4C9F1024-525E-4AAA-BF94-C0689684A422}"/>
              </a:ext>
            </a:extLst>
          </p:cNvPr>
          <p:cNvPicPr>
            <a:picLocks noRot="1" noChangeAspect="1"/>
          </p:cNvPicPr>
          <p:nvPr>
            <a:videoFile r:link="rId1"/>
          </p:nvPr>
        </p:nvPicPr>
        <p:blipFill>
          <a:blip r:embed="rId5"/>
          <a:stretch>
            <a:fillRect/>
          </a:stretch>
        </p:blipFill>
        <p:spPr>
          <a:xfrm>
            <a:off x="7086600" y="1203325"/>
            <a:ext cx="5064345" cy="3913188"/>
          </a:xfrm>
          <a:prstGeom prst="rect">
            <a:avLst/>
          </a:prstGeom>
        </p:spPr>
      </p:pic>
    </p:spTree>
    <p:extLst>
      <p:ext uri="{BB962C8B-B14F-4D97-AF65-F5344CB8AC3E}">
        <p14:creationId xmlns:p14="http://schemas.microsoft.com/office/powerpoint/2010/main" val="121758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7FD01064-7D91-4345-9910-CB5E62F54D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flipH="1" flipV="1">
            <a:off x="8534725" y="5106391"/>
            <a:ext cx="3657275" cy="1765372"/>
          </a:xfrm>
          <a:prstGeom prst="rect">
            <a:avLst/>
          </a:prstGeom>
        </p:spPr>
      </p:pic>
      <p:sp>
        <p:nvSpPr>
          <p:cNvPr id="4" name="Picture Placeholder 3">
            <a:extLst>
              <a:ext uri="{FF2B5EF4-FFF2-40B4-BE49-F238E27FC236}">
                <a16:creationId xmlns:a16="http://schemas.microsoft.com/office/drawing/2014/main" id="{123C62B2-5F1E-47BF-8375-D5F7274FCB72}"/>
              </a:ext>
            </a:extLst>
          </p:cNvPr>
          <p:cNvSpPr>
            <a:spLocks noGrp="1"/>
          </p:cNvSpPr>
          <p:nvPr>
            <p:ph type="pic" sz="quarter" idx="10"/>
          </p:nvPr>
        </p:nvSpPr>
        <p:spPr/>
      </p:sp>
      <p:sp>
        <p:nvSpPr>
          <p:cNvPr id="7" name="Text Placeholder 6">
            <a:extLst>
              <a:ext uri="{FF2B5EF4-FFF2-40B4-BE49-F238E27FC236}">
                <a16:creationId xmlns:a16="http://schemas.microsoft.com/office/drawing/2014/main" id="{A77CB719-91F2-48BE-810C-DBF986CEC6A9}"/>
              </a:ext>
            </a:extLst>
          </p:cNvPr>
          <p:cNvSpPr>
            <a:spLocks noGrp="1"/>
          </p:cNvSpPr>
          <p:nvPr>
            <p:ph type="body" sz="quarter" idx="18"/>
          </p:nvPr>
        </p:nvSpPr>
        <p:spPr/>
        <p:txBody>
          <a:bodyPr>
            <a:normAutofit/>
          </a:bodyPr>
          <a:lstStyle/>
          <a:p>
            <a:pPr marL="0"/>
            <a:r>
              <a:rPr lang="en-US" dirty="0"/>
              <a:t>Check out the video, a Ted Talk on some new models for civic engagement.</a:t>
            </a:r>
          </a:p>
          <a:p>
            <a:pPr marL="0"/>
            <a:r>
              <a:rPr lang="en-IE" dirty="0">
                <a:solidFill>
                  <a:srgbClr val="002060"/>
                </a:solidFill>
                <a:hlinkClick r:id="rId4">
                  <a:extLst>
                    <a:ext uri="{A12FA001-AC4F-418D-AE19-62706E023703}">
                      <ahyp:hlinkClr xmlns:ahyp="http://schemas.microsoft.com/office/drawing/2018/hyperlinkcolor" val="tx"/>
                    </a:ext>
                  </a:extLst>
                </a:hlinkClick>
              </a:rPr>
              <a:t>https://www.youtube.com/watch?v=NpCzIniPZDU</a:t>
            </a:r>
            <a:endParaRPr lang="en-IE" dirty="0">
              <a:solidFill>
                <a:srgbClr val="002060"/>
              </a:solidFill>
            </a:endParaRPr>
          </a:p>
        </p:txBody>
      </p:sp>
      <p:sp>
        <p:nvSpPr>
          <p:cNvPr id="5" name="Text Placeholder 4">
            <a:extLst>
              <a:ext uri="{FF2B5EF4-FFF2-40B4-BE49-F238E27FC236}">
                <a16:creationId xmlns:a16="http://schemas.microsoft.com/office/drawing/2014/main" id="{0D1B9926-8538-4DFF-A926-BDE1993BB690}"/>
              </a:ext>
            </a:extLst>
          </p:cNvPr>
          <p:cNvSpPr>
            <a:spLocks noGrp="1"/>
          </p:cNvSpPr>
          <p:nvPr>
            <p:ph type="body" sz="quarter" idx="16"/>
          </p:nvPr>
        </p:nvSpPr>
        <p:spPr>
          <a:xfrm>
            <a:off x="747201" y="600076"/>
            <a:ext cx="5558349" cy="1827814"/>
          </a:xfrm>
        </p:spPr>
        <p:txBody>
          <a:bodyPr>
            <a:normAutofit fontScale="62500" lnSpcReduction="20000"/>
          </a:bodyPr>
          <a:lstStyle/>
          <a:p>
            <a:r>
              <a:rPr lang="en-US" sz="6500" b="1" dirty="0"/>
              <a:t>WATCH </a:t>
            </a:r>
          </a:p>
          <a:p>
            <a:endParaRPr lang="en-US" sz="3800" dirty="0"/>
          </a:p>
          <a:p>
            <a:endParaRPr lang="en-US" sz="3800" dirty="0"/>
          </a:p>
          <a:p>
            <a:r>
              <a:rPr lang="en-US" sz="4500" dirty="0"/>
              <a:t>MODELS FOR CIVIC ENGAGEMENT</a:t>
            </a:r>
            <a:endParaRPr lang="en-IE" sz="4500" dirty="0"/>
          </a:p>
        </p:txBody>
      </p:sp>
      <p:pic>
        <p:nvPicPr>
          <p:cNvPr id="10" name="Online Media 9" title="New models for civic engagement: Ben Warner at TEDxJacksonville">
            <a:hlinkClick r:id="" action="ppaction://media"/>
            <a:extLst>
              <a:ext uri="{FF2B5EF4-FFF2-40B4-BE49-F238E27FC236}">
                <a16:creationId xmlns:a16="http://schemas.microsoft.com/office/drawing/2014/main" id="{39F57FD8-2047-4EAB-8ED7-6604EEB3F967}"/>
              </a:ext>
            </a:extLst>
          </p:cNvPr>
          <p:cNvPicPr>
            <a:picLocks noRot="1" noChangeAspect="1"/>
          </p:cNvPicPr>
          <p:nvPr>
            <a:videoFile r:link="rId1"/>
          </p:nvPr>
        </p:nvPicPr>
        <p:blipFill>
          <a:blip r:embed="rId5"/>
          <a:stretch>
            <a:fillRect/>
          </a:stretch>
        </p:blipFill>
        <p:spPr>
          <a:xfrm>
            <a:off x="7061200" y="1203325"/>
            <a:ext cx="5108811" cy="3950103"/>
          </a:xfrm>
          <a:prstGeom prst="rect">
            <a:avLst/>
          </a:prstGeom>
        </p:spPr>
      </p:pic>
    </p:spTree>
    <p:extLst>
      <p:ext uri="{BB962C8B-B14F-4D97-AF65-F5344CB8AC3E}">
        <p14:creationId xmlns:p14="http://schemas.microsoft.com/office/powerpoint/2010/main" val="389174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1E398E9D-4461-024D-A2E3-14B5C3DEF0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flipH="1" flipV="1">
            <a:off x="9820894" y="5106391"/>
            <a:ext cx="2371106" cy="1765372"/>
          </a:xfrm>
          <a:prstGeom prst="rect">
            <a:avLst/>
          </a:prstGeom>
        </p:spPr>
      </p:pic>
      <p:sp>
        <p:nvSpPr>
          <p:cNvPr id="11" name="Text Placeholder 1">
            <a:extLst>
              <a:ext uri="{FF2B5EF4-FFF2-40B4-BE49-F238E27FC236}">
                <a16:creationId xmlns:a16="http://schemas.microsoft.com/office/drawing/2014/main" id="{95D76ED6-0522-4C13-B955-B1410E8E3F94}"/>
              </a:ext>
            </a:extLst>
          </p:cNvPr>
          <p:cNvSpPr txBox="1">
            <a:spLocks/>
          </p:cNvSpPr>
          <p:nvPr/>
        </p:nvSpPr>
        <p:spPr>
          <a:xfrm>
            <a:off x="1567786" y="221369"/>
            <a:ext cx="5166867" cy="10797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Picture Placeholder 4">
            <a:extLst>
              <a:ext uri="{FF2B5EF4-FFF2-40B4-BE49-F238E27FC236}">
                <a16:creationId xmlns:a16="http://schemas.microsoft.com/office/drawing/2014/main" id="{A36D1388-A2FF-4467-A5A1-5A6F1585010A}"/>
              </a:ext>
            </a:extLst>
          </p:cNvPr>
          <p:cNvSpPr>
            <a:spLocks noGrp="1"/>
          </p:cNvSpPr>
          <p:nvPr>
            <p:ph type="pic" sz="quarter" idx="10"/>
          </p:nvPr>
        </p:nvSpPr>
        <p:spPr/>
      </p:sp>
      <p:sp>
        <p:nvSpPr>
          <p:cNvPr id="9" name="Text Placeholder 8">
            <a:extLst>
              <a:ext uri="{FF2B5EF4-FFF2-40B4-BE49-F238E27FC236}">
                <a16:creationId xmlns:a16="http://schemas.microsoft.com/office/drawing/2014/main" id="{7B50A22A-166F-4D45-85B8-AA04FCAF1C37}"/>
              </a:ext>
            </a:extLst>
          </p:cNvPr>
          <p:cNvSpPr>
            <a:spLocks noGrp="1"/>
          </p:cNvSpPr>
          <p:nvPr>
            <p:ph type="body" sz="quarter" idx="18"/>
          </p:nvPr>
        </p:nvSpPr>
        <p:spPr/>
        <p:txBody>
          <a:bodyPr/>
          <a:lstStyle/>
          <a:p>
            <a:pPr marL="0"/>
            <a:r>
              <a:rPr lang="en-US" dirty="0"/>
              <a:t>Check out the video, an inspiring TED Talk on student civic engagement.</a:t>
            </a:r>
          </a:p>
          <a:p>
            <a:pPr marL="0"/>
            <a:endParaRPr lang="en-US" dirty="0"/>
          </a:p>
          <a:p>
            <a:pPr marL="0"/>
            <a:r>
              <a:rPr lang="en-US" dirty="0">
                <a:solidFill>
                  <a:srgbClr val="002060"/>
                </a:solidFill>
                <a:hlinkClick r:id="rId4">
                  <a:extLst>
                    <a:ext uri="{A12FA001-AC4F-418D-AE19-62706E023703}">
                      <ahyp:hlinkClr xmlns:ahyp="http://schemas.microsoft.com/office/drawing/2018/hyperlinkcolor" val="tx"/>
                    </a:ext>
                  </a:extLst>
                </a:hlinkClick>
              </a:rPr>
              <a:t>https://www.youtube.com/watch?v=wqrHkM_6dsM&amp;t</a:t>
            </a:r>
            <a:endParaRPr lang="en-US" dirty="0">
              <a:solidFill>
                <a:srgbClr val="002060"/>
              </a:solidFill>
            </a:endParaRPr>
          </a:p>
          <a:p>
            <a:pPr marL="0"/>
            <a:endParaRPr lang="en-US" dirty="0"/>
          </a:p>
          <a:p>
            <a:endParaRPr lang="en-IE" dirty="0"/>
          </a:p>
        </p:txBody>
      </p:sp>
      <p:sp>
        <p:nvSpPr>
          <p:cNvPr id="6" name="Text Placeholder 5">
            <a:extLst>
              <a:ext uri="{FF2B5EF4-FFF2-40B4-BE49-F238E27FC236}">
                <a16:creationId xmlns:a16="http://schemas.microsoft.com/office/drawing/2014/main" id="{91AFE502-6915-4B81-AD27-2450AFB7EE9A}"/>
              </a:ext>
            </a:extLst>
          </p:cNvPr>
          <p:cNvSpPr>
            <a:spLocks noGrp="1"/>
          </p:cNvSpPr>
          <p:nvPr>
            <p:ph type="body" sz="quarter" idx="16"/>
          </p:nvPr>
        </p:nvSpPr>
        <p:spPr>
          <a:xfrm>
            <a:off x="747201" y="603451"/>
            <a:ext cx="5544269" cy="2233514"/>
          </a:xfrm>
        </p:spPr>
        <p:txBody>
          <a:bodyPr>
            <a:normAutofit/>
          </a:bodyPr>
          <a:lstStyle/>
          <a:p>
            <a:r>
              <a:rPr lang="en-IE" sz="2800" b="1" dirty="0"/>
              <a:t>WATCH</a:t>
            </a:r>
          </a:p>
          <a:p>
            <a:endParaRPr lang="en-IE" sz="1800" dirty="0"/>
          </a:p>
          <a:p>
            <a:endParaRPr lang="en-IE" sz="1800" dirty="0"/>
          </a:p>
          <a:p>
            <a:r>
              <a:rPr lang="en-IE" sz="2400" dirty="0"/>
              <a:t>RESTORING STUDENT CIVIC ENGAGEMENT</a:t>
            </a:r>
          </a:p>
          <a:p>
            <a:endParaRPr lang="en-IE" dirty="0"/>
          </a:p>
        </p:txBody>
      </p:sp>
      <p:pic>
        <p:nvPicPr>
          <p:cNvPr id="10" name="Online Media 9" title="Restoring Youth Civic Engagement | Noah Tesfaye | TEDxLAHS">
            <a:hlinkClick r:id="" action="ppaction://media"/>
            <a:extLst>
              <a:ext uri="{FF2B5EF4-FFF2-40B4-BE49-F238E27FC236}">
                <a16:creationId xmlns:a16="http://schemas.microsoft.com/office/drawing/2014/main" id="{B5FB2969-927C-4D34-85BF-CDCB6E711448}"/>
              </a:ext>
            </a:extLst>
          </p:cNvPr>
          <p:cNvPicPr>
            <a:picLocks noRot="1" noChangeAspect="1"/>
          </p:cNvPicPr>
          <p:nvPr>
            <a:videoFile r:link="rId1"/>
          </p:nvPr>
        </p:nvPicPr>
        <p:blipFill>
          <a:blip r:embed="rId5"/>
          <a:stretch>
            <a:fillRect/>
          </a:stretch>
        </p:blipFill>
        <p:spPr>
          <a:xfrm>
            <a:off x="6982791" y="1203325"/>
            <a:ext cx="5215827" cy="4014312"/>
          </a:xfrm>
          <a:prstGeom prst="rect">
            <a:avLst/>
          </a:prstGeom>
        </p:spPr>
      </p:pic>
    </p:spTree>
    <p:extLst>
      <p:ext uri="{BB962C8B-B14F-4D97-AF65-F5344CB8AC3E}">
        <p14:creationId xmlns:p14="http://schemas.microsoft.com/office/powerpoint/2010/main" val="16823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2188EFB-CCDF-4718-BB09-FE0D38A0FBD6}"/>
              </a:ext>
            </a:extLst>
          </p:cNvPr>
          <p:cNvSpPr>
            <a:spLocks noGrp="1"/>
          </p:cNvSpPr>
          <p:nvPr>
            <p:ph type="pic" sz="quarter" idx="10"/>
          </p:nvPr>
        </p:nvSpPr>
        <p:spPr/>
      </p:sp>
      <p:sp>
        <p:nvSpPr>
          <p:cNvPr id="7" name="Text Placeholder 6">
            <a:extLst>
              <a:ext uri="{FF2B5EF4-FFF2-40B4-BE49-F238E27FC236}">
                <a16:creationId xmlns:a16="http://schemas.microsoft.com/office/drawing/2014/main" id="{0FADF355-C5B5-4066-8F1C-1A2B76A9BBED}"/>
              </a:ext>
            </a:extLst>
          </p:cNvPr>
          <p:cNvSpPr>
            <a:spLocks noGrp="1"/>
          </p:cNvSpPr>
          <p:nvPr>
            <p:ph type="body" sz="quarter" idx="18"/>
          </p:nvPr>
        </p:nvSpPr>
        <p:spPr>
          <a:xfrm>
            <a:off x="831350" y="3594100"/>
            <a:ext cx="5029134" cy="2458829"/>
          </a:xfrm>
        </p:spPr>
        <p:txBody>
          <a:bodyPr>
            <a:normAutofit lnSpcReduction="10000"/>
          </a:bodyPr>
          <a:lstStyle/>
          <a:p>
            <a:pPr marL="0"/>
            <a:r>
              <a:rPr lang="en-US" dirty="0"/>
              <a:t>Take a look at the video from </a:t>
            </a:r>
            <a:r>
              <a:rPr lang="en-US" dirty="0">
                <a:hlinkClick r:id="rId3"/>
              </a:rPr>
              <a:t>SocialErasmus+ </a:t>
            </a:r>
            <a:r>
              <a:rPr lang="en-US" dirty="0"/>
              <a:t>highlighting the Third mission of universities and skill-oriented approach in learning</a:t>
            </a:r>
          </a:p>
          <a:p>
            <a:pPr marL="0"/>
            <a:endParaRPr lang="en-US" dirty="0"/>
          </a:p>
          <a:p>
            <a:pPr marL="0"/>
            <a:r>
              <a:rPr lang="en-US" dirty="0">
                <a:solidFill>
                  <a:srgbClr val="002060"/>
                </a:solidFill>
                <a:hlinkClick r:id="rId4">
                  <a:extLst>
                    <a:ext uri="{A12FA001-AC4F-418D-AE19-62706E023703}">
                      <ahyp:hlinkClr xmlns:ahyp="http://schemas.microsoft.com/office/drawing/2018/hyperlinkcolor" val="tx"/>
                    </a:ext>
                  </a:extLst>
                </a:hlinkClick>
              </a:rPr>
              <a:t>https://www.youtube.com/watch?v=BV8PICN1xWM</a:t>
            </a:r>
            <a:endParaRPr lang="en-US" dirty="0">
              <a:solidFill>
                <a:srgbClr val="002060"/>
              </a:solidFill>
            </a:endParaRPr>
          </a:p>
          <a:p>
            <a:pPr marL="0"/>
            <a:endParaRPr lang="en-US" dirty="0"/>
          </a:p>
        </p:txBody>
      </p:sp>
      <p:sp>
        <p:nvSpPr>
          <p:cNvPr id="6" name="Text Placeholder 5">
            <a:extLst>
              <a:ext uri="{FF2B5EF4-FFF2-40B4-BE49-F238E27FC236}">
                <a16:creationId xmlns:a16="http://schemas.microsoft.com/office/drawing/2014/main" id="{6DACB381-A417-4A3E-946D-3F1CD4DF59DE}"/>
              </a:ext>
            </a:extLst>
          </p:cNvPr>
          <p:cNvSpPr>
            <a:spLocks noGrp="1"/>
          </p:cNvSpPr>
          <p:nvPr>
            <p:ph type="body" sz="quarter" idx="16"/>
          </p:nvPr>
        </p:nvSpPr>
        <p:spPr>
          <a:xfrm>
            <a:off x="604326" y="484187"/>
            <a:ext cx="5113283" cy="1092396"/>
          </a:xfrm>
        </p:spPr>
        <p:txBody>
          <a:bodyPr>
            <a:normAutofit lnSpcReduction="10000"/>
          </a:bodyPr>
          <a:lstStyle/>
          <a:p>
            <a:r>
              <a:rPr lang="en-IE" sz="3100" b="1" dirty="0"/>
              <a:t>WATCH </a:t>
            </a:r>
          </a:p>
          <a:p>
            <a:r>
              <a:rPr lang="en-IE" sz="1800" dirty="0"/>
              <a:t>T</a:t>
            </a:r>
            <a:r>
              <a:rPr lang="en-US" sz="1800" dirty="0"/>
              <a:t>AKING A CLOSER LOOK AT UNIVERSITIES’ THIRD MISSION</a:t>
            </a:r>
            <a:endParaRPr lang="en-IE" sz="1800" dirty="0"/>
          </a:p>
        </p:txBody>
      </p:sp>
      <p:pic>
        <p:nvPicPr>
          <p:cNvPr id="8" name="Online Media 7" title="SocialErasmus+ | Third mission of universities and skill-oriented approach in learning">
            <a:hlinkClick r:id="" action="ppaction://media"/>
            <a:extLst>
              <a:ext uri="{FF2B5EF4-FFF2-40B4-BE49-F238E27FC236}">
                <a16:creationId xmlns:a16="http://schemas.microsoft.com/office/drawing/2014/main" id="{20DA2ABB-FF8A-4244-B2E7-C010E779E9AA}"/>
              </a:ext>
            </a:extLst>
          </p:cNvPr>
          <p:cNvPicPr>
            <a:picLocks noRot="1" noChangeAspect="1"/>
          </p:cNvPicPr>
          <p:nvPr>
            <a:videoFile r:link="rId1"/>
          </p:nvPr>
        </p:nvPicPr>
        <p:blipFill>
          <a:blip r:embed="rId5"/>
          <a:stretch>
            <a:fillRect/>
          </a:stretch>
        </p:blipFill>
        <p:spPr>
          <a:xfrm>
            <a:off x="7061200" y="1203325"/>
            <a:ext cx="5144625" cy="3913188"/>
          </a:xfrm>
          <a:prstGeom prst="rect">
            <a:avLst/>
          </a:prstGeom>
        </p:spPr>
      </p:pic>
    </p:spTree>
    <p:extLst>
      <p:ext uri="{BB962C8B-B14F-4D97-AF65-F5344CB8AC3E}">
        <p14:creationId xmlns:p14="http://schemas.microsoft.com/office/powerpoint/2010/main" val="155954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70C952A-A9C9-4C9E-88C8-973AB39BE28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5CF345D2-F825-4CAA-8D77-6F69ADF26EF0}"/>
              </a:ext>
            </a:extLst>
          </p:cNvPr>
          <p:cNvSpPr>
            <a:spLocks noGrp="1"/>
          </p:cNvSpPr>
          <p:nvPr>
            <p:ph type="body" sz="quarter" idx="18"/>
          </p:nvPr>
        </p:nvSpPr>
        <p:spPr>
          <a:xfrm>
            <a:off x="1448961" y="1315360"/>
            <a:ext cx="5234754" cy="4525954"/>
          </a:xfrm>
        </p:spPr>
        <p:txBody>
          <a:bodyPr>
            <a:noAutofit/>
          </a:bodyPr>
          <a:lstStyle/>
          <a:p>
            <a:pPr marL="0"/>
            <a:r>
              <a:rPr lang="en-US" dirty="0"/>
              <a:t>We have chosen four SDG goals that would benefit from a fresh student perspective as part of Digital Civic Engagement. </a:t>
            </a:r>
            <a:endParaRPr lang="en-US" sz="1800" dirty="0"/>
          </a:p>
          <a:p>
            <a:pPr indent="-457200">
              <a:buAutoNum type="arabicPeriod"/>
            </a:pPr>
            <a:r>
              <a:rPr lang="en-US" b="1" dirty="0"/>
              <a:t>Goal 10- Reduced Inequalities</a:t>
            </a:r>
          </a:p>
          <a:p>
            <a:pPr marL="0" indent="0"/>
            <a:r>
              <a:rPr lang="en-US" dirty="0"/>
              <a:t>This goal examines the inequality and aims to reduce inequality within and among countries.</a:t>
            </a:r>
          </a:p>
          <a:p>
            <a:pPr marL="0" indent="0"/>
            <a:r>
              <a:rPr lang="en-US" dirty="0"/>
              <a:t>Since the pandemic has come into effect, research has suggested that inequality has increased, and is likely to reverse progress made against income equality. This hasn’t been seen since the financial crisis. </a:t>
            </a:r>
            <a:endParaRPr lang="en-IE" dirty="0"/>
          </a:p>
        </p:txBody>
      </p:sp>
      <p:sp>
        <p:nvSpPr>
          <p:cNvPr id="7" name="Text Placeholder 6">
            <a:extLst>
              <a:ext uri="{FF2B5EF4-FFF2-40B4-BE49-F238E27FC236}">
                <a16:creationId xmlns:a16="http://schemas.microsoft.com/office/drawing/2014/main" id="{6904625F-0EA1-4447-922F-5B8CD80C5689}"/>
              </a:ext>
            </a:extLst>
          </p:cNvPr>
          <p:cNvSpPr>
            <a:spLocks noGrp="1"/>
          </p:cNvSpPr>
          <p:nvPr>
            <p:ph type="body" sz="quarter" idx="16"/>
          </p:nvPr>
        </p:nvSpPr>
        <p:spPr>
          <a:xfrm>
            <a:off x="1708126" y="366424"/>
            <a:ext cx="4716425" cy="582221"/>
          </a:xfrm>
        </p:spPr>
        <p:txBody>
          <a:bodyPr>
            <a:noAutofit/>
          </a:bodyPr>
          <a:lstStyle/>
          <a:p>
            <a:r>
              <a:rPr lang="en-US" sz="2800" dirty="0"/>
              <a:t>A SELECTION OF SDG GOALS</a:t>
            </a:r>
            <a:endParaRPr lang="en-IE" sz="2800" dirty="0"/>
          </a:p>
        </p:txBody>
      </p:sp>
      <p:sp>
        <p:nvSpPr>
          <p:cNvPr id="10" name="TextBox 9">
            <a:extLst>
              <a:ext uri="{FF2B5EF4-FFF2-40B4-BE49-F238E27FC236}">
                <a16:creationId xmlns:a16="http://schemas.microsoft.com/office/drawing/2014/main" id="{CBC7AE93-169A-4765-B7FB-EC6DC2EB4B69}"/>
              </a:ext>
            </a:extLst>
          </p:cNvPr>
          <p:cNvSpPr txBox="1"/>
          <p:nvPr/>
        </p:nvSpPr>
        <p:spPr>
          <a:xfrm>
            <a:off x="1448961" y="6360467"/>
            <a:ext cx="6097656" cy="461665"/>
          </a:xfrm>
          <a:prstGeom prst="rect">
            <a:avLst/>
          </a:prstGeom>
          <a:noFill/>
        </p:spPr>
        <p:txBody>
          <a:bodyPr wrap="square">
            <a:spAutoFit/>
          </a:bodyPr>
          <a:lstStyle/>
          <a:p>
            <a:r>
              <a:rPr lang="en-IE" sz="2400" dirty="0">
                <a:solidFill>
                  <a:schemeClr val="bg1"/>
                </a:solidFill>
                <a:hlinkClick r:id="rId3">
                  <a:extLst>
                    <a:ext uri="{A12FA001-AC4F-418D-AE19-62706E023703}">
                      <ahyp:hlinkClr xmlns:ahyp="http://schemas.microsoft.com/office/drawing/2018/hyperlinkcolor" val="tx"/>
                    </a:ext>
                  </a:extLst>
                </a:hlinkClick>
              </a:rPr>
              <a:t>https://sdgs.un.org/goals/goal10</a:t>
            </a:r>
            <a:endParaRPr lang="en-IE" sz="2400" dirty="0">
              <a:solidFill>
                <a:schemeClr val="bg1"/>
              </a:solidFill>
            </a:endParaRPr>
          </a:p>
        </p:txBody>
      </p:sp>
    </p:spTree>
    <p:extLst>
      <p:ext uri="{BB962C8B-B14F-4D97-AF65-F5344CB8AC3E}">
        <p14:creationId xmlns:p14="http://schemas.microsoft.com/office/powerpoint/2010/main" val="32493805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4304D0D-B167-45E0-8177-1E085DC251F1}"/>
              </a:ext>
            </a:extLst>
          </p:cNvPr>
          <p:cNvSpPr>
            <a:spLocks noGrp="1"/>
          </p:cNvSpPr>
          <p:nvPr>
            <p:ph type="body" sz="quarter" idx="16"/>
          </p:nvPr>
        </p:nvSpPr>
        <p:spPr/>
        <p:txBody>
          <a:bodyPr>
            <a:normAutofit/>
          </a:bodyPr>
          <a:lstStyle/>
          <a:p>
            <a:pPr algn="ctr"/>
            <a:r>
              <a:rPr lang="en-IE" sz="2800" dirty="0"/>
              <a:t>TASK 1: SELF FOCUSED LEARNING</a:t>
            </a:r>
            <a:endParaRPr lang="en-IE" dirty="0"/>
          </a:p>
          <a:p>
            <a:endParaRPr lang="en-IE" dirty="0"/>
          </a:p>
        </p:txBody>
      </p:sp>
      <p:sp>
        <p:nvSpPr>
          <p:cNvPr id="19" name="TextBox 18">
            <a:extLst>
              <a:ext uri="{FF2B5EF4-FFF2-40B4-BE49-F238E27FC236}">
                <a16:creationId xmlns:a16="http://schemas.microsoft.com/office/drawing/2014/main" id="{0F1E6C5B-173D-4BDB-BB88-569980DCBD9A}"/>
              </a:ext>
            </a:extLst>
          </p:cNvPr>
          <p:cNvSpPr txBox="1"/>
          <p:nvPr/>
        </p:nvSpPr>
        <p:spPr>
          <a:xfrm>
            <a:off x="304800" y="1433915"/>
            <a:ext cx="11364686" cy="4708981"/>
          </a:xfrm>
          <a:prstGeom prst="rect">
            <a:avLst/>
          </a:prstGeom>
          <a:noFill/>
        </p:spPr>
        <p:txBody>
          <a:bodyPr wrap="square" rtlCol="0">
            <a:spAutoFit/>
          </a:bodyPr>
          <a:lstStyle/>
          <a:p>
            <a:r>
              <a:rPr lang="en-US" sz="2000" b="1" dirty="0">
                <a:solidFill>
                  <a:schemeClr val="bg1"/>
                </a:solidFill>
              </a:rPr>
              <a:t>This task will take approximately 45 minutes.</a:t>
            </a:r>
          </a:p>
          <a:p>
            <a:endParaRPr lang="en-US" sz="2000" dirty="0">
              <a:solidFill>
                <a:schemeClr val="bg1"/>
              </a:solidFill>
            </a:endParaRPr>
          </a:p>
          <a:p>
            <a:r>
              <a:rPr lang="en-US" sz="2000" dirty="0">
                <a:solidFill>
                  <a:schemeClr val="bg1"/>
                </a:solidFill>
              </a:rPr>
              <a:t>Step 1: Watch the videos that have been linked within this section. Also click on the links for examples of DCE in your country.</a:t>
            </a:r>
          </a:p>
          <a:p>
            <a:r>
              <a:rPr lang="en-US" sz="2000" dirty="0">
                <a:solidFill>
                  <a:schemeClr val="bg1"/>
                </a:solidFill>
              </a:rPr>
              <a:t>Step 2: Please write down and answer the following questions:</a:t>
            </a:r>
          </a:p>
          <a:p>
            <a:r>
              <a:rPr lang="en-US" sz="2000" dirty="0">
                <a:solidFill>
                  <a:schemeClr val="bg1"/>
                </a:solidFill>
              </a:rPr>
              <a:t>Can you identify different local or global issues that could be resolved from a DCE project?</a:t>
            </a:r>
          </a:p>
          <a:p>
            <a:r>
              <a:rPr lang="en-US" sz="2000" dirty="0">
                <a:solidFill>
                  <a:schemeClr val="bg1"/>
                </a:solidFill>
              </a:rPr>
              <a:t>Can you identify different ways that you could improve your community? How would you do this?</a:t>
            </a:r>
          </a:p>
          <a:p>
            <a:r>
              <a:rPr lang="en-US" sz="2000" dirty="0">
                <a:solidFill>
                  <a:schemeClr val="bg1"/>
                </a:solidFill>
              </a:rPr>
              <a:t>Thinking about this global or local issue, would you take a service-learning approach to help combat this, or a voluntary approach? Please discuss why you think this approach would be best.</a:t>
            </a:r>
          </a:p>
          <a:p>
            <a:r>
              <a:rPr lang="en-US" sz="2000" dirty="0">
                <a:solidFill>
                  <a:schemeClr val="bg1"/>
                </a:solidFill>
              </a:rPr>
              <a:t>Do you understand how different competencies can become established from practicing a DCE project?</a:t>
            </a:r>
          </a:p>
          <a:p>
            <a:endParaRPr lang="en-US" sz="2000" dirty="0">
              <a:solidFill>
                <a:schemeClr val="bg1"/>
              </a:solidFill>
            </a:endParaRPr>
          </a:p>
          <a:p>
            <a:r>
              <a:rPr lang="en-US" sz="2000" dirty="0">
                <a:solidFill>
                  <a:schemeClr val="bg1"/>
                </a:solidFill>
              </a:rPr>
              <a:t>Tip: Struggling to come up with ideas? Think about everything that you have learned in this module and from the YouTube videos and apply this to your answers. You can also think about experiences and opportunities you have had in your life so far that may have involved civic engagement.</a:t>
            </a:r>
          </a:p>
          <a:p>
            <a:endParaRPr lang="en-US" sz="2000" dirty="0">
              <a:solidFill>
                <a:schemeClr val="bg1"/>
              </a:solidFill>
            </a:endParaRPr>
          </a:p>
        </p:txBody>
      </p:sp>
    </p:spTree>
    <p:extLst>
      <p:ext uri="{BB962C8B-B14F-4D97-AF65-F5344CB8AC3E}">
        <p14:creationId xmlns:p14="http://schemas.microsoft.com/office/powerpoint/2010/main" val="1120568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4304D0D-B167-45E0-8177-1E085DC251F1}"/>
              </a:ext>
            </a:extLst>
          </p:cNvPr>
          <p:cNvSpPr>
            <a:spLocks noGrp="1"/>
          </p:cNvSpPr>
          <p:nvPr>
            <p:ph type="body" sz="quarter" idx="16"/>
          </p:nvPr>
        </p:nvSpPr>
        <p:spPr/>
        <p:txBody>
          <a:bodyPr>
            <a:normAutofit/>
          </a:bodyPr>
          <a:lstStyle/>
          <a:p>
            <a:pPr algn="ctr"/>
            <a:r>
              <a:rPr lang="en-IE" sz="2800" dirty="0"/>
              <a:t>TASK 2: GROUP LEARNING- DEVELOPING A DCE PROJECT </a:t>
            </a:r>
            <a:endParaRPr lang="en-IE" dirty="0"/>
          </a:p>
          <a:p>
            <a:endParaRPr lang="en-IE" dirty="0"/>
          </a:p>
        </p:txBody>
      </p:sp>
      <p:sp>
        <p:nvSpPr>
          <p:cNvPr id="19" name="TextBox 18">
            <a:extLst>
              <a:ext uri="{FF2B5EF4-FFF2-40B4-BE49-F238E27FC236}">
                <a16:creationId xmlns:a16="http://schemas.microsoft.com/office/drawing/2014/main" id="{0F1E6C5B-173D-4BDB-BB88-569980DCBD9A}"/>
              </a:ext>
            </a:extLst>
          </p:cNvPr>
          <p:cNvSpPr txBox="1"/>
          <p:nvPr/>
        </p:nvSpPr>
        <p:spPr>
          <a:xfrm>
            <a:off x="304800" y="1321381"/>
            <a:ext cx="11572461" cy="4154984"/>
          </a:xfrm>
          <a:prstGeom prst="rect">
            <a:avLst/>
          </a:prstGeom>
          <a:noFill/>
        </p:spPr>
        <p:txBody>
          <a:bodyPr wrap="square" rtlCol="0">
            <a:spAutoFit/>
          </a:bodyPr>
          <a:lstStyle/>
          <a:p>
            <a:r>
              <a:rPr lang="en-US" sz="2400" b="1" dirty="0">
                <a:solidFill>
                  <a:schemeClr val="bg1"/>
                </a:solidFill>
              </a:rPr>
              <a:t>This activity should take approximately 30 minutes.</a:t>
            </a:r>
          </a:p>
          <a:p>
            <a:endParaRPr lang="en-US" sz="2400" dirty="0">
              <a:solidFill>
                <a:schemeClr val="bg1"/>
              </a:solidFill>
            </a:endParaRPr>
          </a:p>
          <a:p>
            <a:r>
              <a:rPr lang="en-US" sz="2400" dirty="0">
                <a:solidFill>
                  <a:schemeClr val="bg1"/>
                </a:solidFill>
              </a:rPr>
              <a:t>Step 1: Break up into teams of between 4-6 people.</a:t>
            </a:r>
          </a:p>
          <a:p>
            <a:r>
              <a:rPr lang="en-US" sz="2400" dirty="0">
                <a:solidFill>
                  <a:schemeClr val="bg1"/>
                </a:solidFill>
              </a:rPr>
              <a:t>Step 2: Create a conversation with your teammates, highlighting experiences they have had regarding civic engagement. However, this time think about experiences that have more of a global impact.</a:t>
            </a:r>
          </a:p>
          <a:p>
            <a:r>
              <a:rPr lang="en-US" sz="2400" dirty="0">
                <a:solidFill>
                  <a:schemeClr val="bg1"/>
                </a:solidFill>
              </a:rPr>
              <a:t>Step 3: Using these experiences, create some ideas for your own DCE project. Firstly, identify a local or global problem, and determine how your team will go about addressing it. Consider if your DCE project will contain service-learning, and why? </a:t>
            </a:r>
          </a:p>
          <a:p>
            <a:r>
              <a:rPr lang="en-US" sz="2400" dirty="0">
                <a:solidFill>
                  <a:schemeClr val="bg1"/>
                </a:solidFill>
              </a:rPr>
              <a:t>Step 4: Present your DCE project to your lecturer and other classmates to gain feedback and ideas.</a:t>
            </a:r>
            <a:endParaRPr lang="en-IE" sz="2400" dirty="0">
              <a:solidFill>
                <a:schemeClr val="bg1"/>
              </a:solidFill>
            </a:endParaRPr>
          </a:p>
        </p:txBody>
      </p:sp>
    </p:spTree>
    <p:extLst>
      <p:ext uri="{BB962C8B-B14F-4D97-AF65-F5344CB8AC3E}">
        <p14:creationId xmlns:p14="http://schemas.microsoft.com/office/powerpoint/2010/main" val="2425051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8B06526-2634-9640-B8B7-41B527572C71}"/>
              </a:ext>
            </a:extLst>
          </p:cNvPr>
          <p:cNvSpPr>
            <a:spLocks noGrp="1"/>
          </p:cNvSpPr>
          <p:nvPr>
            <p:ph type="body" sz="quarter" idx="25"/>
          </p:nvPr>
        </p:nvSpPr>
        <p:spPr/>
        <p:txBody>
          <a:bodyPr/>
          <a:lstStyle/>
          <a:p>
            <a:endParaRPr lang="en-US" dirty="0"/>
          </a:p>
        </p:txBody>
      </p:sp>
      <p:sp>
        <p:nvSpPr>
          <p:cNvPr id="5" name="Text Placeholder 4">
            <a:extLst>
              <a:ext uri="{FF2B5EF4-FFF2-40B4-BE49-F238E27FC236}">
                <a16:creationId xmlns:a16="http://schemas.microsoft.com/office/drawing/2014/main" id="{091C5DF3-ACFE-0B4F-8128-7EDC9CD3D305}"/>
              </a:ext>
            </a:extLst>
          </p:cNvPr>
          <p:cNvSpPr>
            <a:spLocks noGrp="1"/>
          </p:cNvSpPr>
          <p:nvPr>
            <p:ph type="body" sz="quarter" idx="26"/>
          </p:nvPr>
        </p:nvSpPr>
        <p:spPr/>
        <p:txBody>
          <a:bodyPr/>
          <a:lstStyle/>
          <a:p>
            <a:endParaRPr lang="en-US"/>
          </a:p>
        </p:txBody>
      </p:sp>
      <p:sp>
        <p:nvSpPr>
          <p:cNvPr id="6" name="Text Placeholder 5">
            <a:extLst>
              <a:ext uri="{FF2B5EF4-FFF2-40B4-BE49-F238E27FC236}">
                <a16:creationId xmlns:a16="http://schemas.microsoft.com/office/drawing/2014/main" id="{0FCEF4F9-6C82-3446-A98B-0FD6857DD0F2}"/>
              </a:ext>
            </a:extLst>
          </p:cNvPr>
          <p:cNvSpPr>
            <a:spLocks noGrp="1"/>
          </p:cNvSpPr>
          <p:nvPr>
            <p:ph type="body" sz="quarter" idx="27"/>
          </p:nvPr>
        </p:nvSpPr>
        <p:spPr/>
        <p:txBody>
          <a:bodyPr/>
          <a:lstStyle/>
          <a:p>
            <a:endParaRPr lang="en-US"/>
          </a:p>
        </p:txBody>
      </p:sp>
      <p:sp>
        <p:nvSpPr>
          <p:cNvPr id="2" name="Text Placeholder 1">
            <a:extLst>
              <a:ext uri="{FF2B5EF4-FFF2-40B4-BE49-F238E27FC236}">
                <a16:creationId xmlns:a16="http://schemas.microsoft.com/office/drawing/2014/main" id="{C7A64921-25A6-3447-89EF-E27539ED69A4}"/>
              </a:ext>
            </a:extLst>
          </p:cNvPr>
          <p:cNvSpPr>
            <a:spLocks noGrp="1"/>
          </p:cNvSpPr>
          <p:nvPr>
            <p:ph type="body" sz="quarter" idx="19"/>
          </p:nvPr>
        </p:nvSpPr>
        <p:spPr/>
        <p:txBody>
          <a:bodyPr/>
          <a:lstStyle/>
          <a:p>
            <a:endParaRPr lang="en-US"/>
          </a:p>
        </p:txBody>
      </p:sp>
      <p:sp>
        <p:nvSpPr>
          <p:cNvPr id="3" name="Text Placeholder 2">
            <a:extLst>
              <a:ext uri="{FF2B5EF4-FFF2-40B4-BE49-F238E27FC236}">
                <a16:creationId xmlns:a16="http://schemas.microsoft.com/office/drawing/2014/main" id="{86CD6A24-72E3-224D-BDC3-88429D653304}"/>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CF345D2-F825-4CAA-8D77-6F69ADF26EF0}"/>
              </a:ext>
            </a:extLst>
          </p:cNvPr>
          <p:cNvSpPr>
            <a:spLocks noGrp="1"/>
          </p:cNvSpPr>
          <p:nvPr>
            <p:ph type="body" sz="quarter" idx="18"/>
          </p:nvPr>
        </p:nvSpPr>
        <p:spPr>
          <a:xfrm>
            <a:off x="1414344" y="1395950"/>
            <a:ext cx="5437717" cy="4768569"/>
          </a:xfrm>
        </p:spPr>
        <p:txBody>
          <a:bodyPr>
            <a:normAutofit/>
          </a:bodyPr>
          <a:lstStyle/>
          <a:p>
            <a:pPr marL="0"/>
            <a:r>
              <a:rPr lang="en-US" b="1" dirty="0"/>
              <a:t>2. Goal 12- Responsible consumption and production</a:t>
            </a:r>
          </a:p>
          <a:p>
            <a:pPr marL="0" indent="0"/>
            <a:r>
              <a:rPr lang="en-US" dirty="0"/>
              <a:t>This goal advocates for sustainable and responsible consumption and production patterns. Did you know that the global “material” footprint has increase by 70% from 2000 to 2017?</a:t>
            </a:r>
          </a:p>
          <a:p>
            <a:pPr marL="0" indent="0"/>
            <a:endParaRPr lang="en-US" sz="1100" dirty="0"/>
          </a:p>
          <a:p>
            <a:pPr marL="0" indent="0"/>
            <a:r>
              <a:rPr lang="en-US" dirty="0"/>
              <a:t>Even with resources such as food, it is estimated that as of 2016, almost 14 per cent of food produced globally was lost before reaching the retail sector. </a:t>
            </a:r>
            <a:endParaRPr lang="en-IE" dirty="0"/>
          </a:p>
        </p:txBody>
      </p:sp>
      <p:sp>
        <p:nvSpPr>
          <p:cNvPr id="10" name="TextBox 9">
            <a:extLst>
              <a:ext uri="{FF2B5EF4-FFF2-40B4-BE49-F238E27FC236}">
                <a16:creationId xmlns:a16="http://schemas.microsoft.com/office/drawing/2014/main" id="{CBC7AE93-169A-4765-B7FB-EC6DC2EB4B69}"/>
              </a:ext>
            </a:extLst>
          </p:cNvPr>
          <p:cNvSpPr txBox="1"/>
          <p:nvPr/>
        </p:nvSpPr>
        <p:spPr>
          <a:xfrm>
            <a:off x="1621174" y="6147077"/>
            <a:ext cx="6097656" cy="461665"/>
          </a:xfrm>
          <a:prstGeom prst="rect">
            <a:avLst/>
          </a:prstGeom>
          <a:noFill/>
        </p:spPr>
        <p:txBody>
          <a:bodyPr wrap="square">
            <a:spAutoFit/>
          </a:bodyPr>
          <a:lstStyle/>
          <a:p>
            <a:r>
              <a:rPr lang="en-IE" sz="2400" dirty="0">
                <a:solidFill>
                  <a:schemeClr val="bg1"/>
                </a:solidFill>
                <a:hlinkClick r:id="rId2">
                  <a:extLst>
                    <a:ext uri="{A12FA001-AC4F-418D-AE19-62706E023703}">
                      <ahyp:hlinkClr xmlns:ahyp="http://schemas.microsoft.com/office/drawing/2018/hyperlinkcolor" val="tx"/>
                    </a:ext>
                  </a:extLst>
                </a:hlinkClick>
              </a:rPr>
              <a:t>https://sdgs.un.org/goals/goal12</a:t>
            </a:r>
            <a:endParaRPr lang="en-IE" sz="2400" dirty="0">
              <a:solidFill>
                <a:schemeClr val="bg1"/>
              </a:solidFill>
            </a:endParaRPr>
          </a:p>
        </p:txBody>
      </p:sp>
      <p:sp>
        <p:nvSpPr>
          <p:cNvPr id="11" name="Text Placeholder 6">
            <a:extLst>
              <a:ext uri="{FF2B5EF4-FFF2-40B4-BE49-F238E27FC236}">
                <a16:creationId xmlns:a16="http://schemas.microsoft.com/office/drawing/2014/main" id="{F09BB608-5395-4BFE-BB9F-043A38E4858F}"/>
              </a:ext>
            </a:extLst>
          </p:cNvPr>
          <p:cNvSpPr>
            <a:spLocks noGrp="1"/>
          </p:cNvSpPr>
          <p:nvPr>
            <p:ph type="body" sz="quarter" idx="16"/>
          </p:nvPr>
        </p:nvSpPr>
        <p:spPr>
          <a:xfrm>
            <a:off x="1621174" y="402370"/>
            <a:ext cx="4716425" cy="582221"/>
          </a:xfrm>
        </p:spPr>
        <p:txBody>
          <a:bodyPr>
            <a:noAutofit/>
          </a:bodyPr>
          <a:lstStyle/>
          <a:p>
            <a:r>
              <a:rPr lang="en-US" sz="2800" dirty="0"/>
              <a:t>A SELECTION OF SDG GOALS</a:t>
            </a:r>
            <a:endParaRPr lang="en-IE" sz="2800" dirty="0"/>
          </a:p>
        </p:txBody>
      </p:sp>
      <p:pic>
        <p:nvPicPr>
          <p:cNvPr id="18" name="Picture Placeholder 17">
            <a:extLst>
              <a:ext uri="{FF2B5EF4-FFF2-40B4-BE49-F238E27FC236}">
                <a16:creationId xmlns:a16="http://schemas.microsoft.com/office/drawing/2014/main" id="{EF2F5B0A-3BCE-48D8-8C87-20FF1F79272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94830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CF345D2-F825-4CAA-8D77-6F69ADF26EF0}"/>
              </a:ext>
            </a:extLst>
          </p:cNvPr>
          <p:cNvSpPr>
            <a:spLocks noGrp="1"/>
          </p:cNvSpPr>
          <p:nvPr>
            <p:ph type="body" sz="quarter" idx="18"/>
          </p:nvPr>
        </p:nvSpPr>
        <p:spPr>
          <a:xfrm>
            <a:off x="1414344" y="1395950"/>
            <a:ext cx="5437717" cy="4768569"/>
          </a:xfrm>
        </p:spPr>
        <p:txBody>
          <a:bodyPr>
            <a:normAutofit fontScale="92500" lnSpcReduction="10000"/>
          </a:bodyPr>
          <a:lstStyle/>
          <a:p>
            <a:pPr marL="0"/>
            <a:r>
              <a:rPr lang="en-US" b="1" dirty="0"/>
              <a:t>3. Goal 13- Climate Action</a:t>
            </a:r>
          </a:p>
          <a:p>
            <a:pPr marL="0" indent="0"/>
            <a:r>
              <a:rPr lang="en-US" dirty="0"/>
              <a:t>This goal focuses on the reduction of greenhouse gasses, and the impact of climate change. To limit global warming to 1.5°C above pre-industrial levels in accordance with the Paris Agreement, the world would need to achieve net zero carbon dioxide emissions by around 2050.</a:t>
            </a:r>
            <a:endParaRPr lang="en-US" sz="1100" dirty="0"/>
          </a:p>
          <a:p>
            <a:pPr marL="0" indent="0"/>
            <a:r>
              <a:rPr lang="en-US" dirty="0"/>
              <a:t>Global emissions should be cut to 45 per cent below 2010 levels by 2030 in order to limit global warming to 1.5°C above pre -industrial levels. Emissions from developed countries are approximately 6.2 per cent lower in 2019 than in 2010, while emissions from 70 developing countries rose by 14.4 per cent in 2014.</a:t>
            </a:r>
            <a:endParaRPr lang="en-IE" dirty="0"/>
          </a:p>
        </p:txBody>
      </p:sp>
      <p:sp>
        <p:nvSpPr>
          <p:cNvPr id="10" name="TextBox 9">
            <a:extLst>
              <a:ext uri="{FF2B5EF4-FFF2-40B4-BE49-F238E27FC236}">
                <a16:creationId xmlns:a16="http://schemas.microsoft.com/office/drawing/2014/main" id="{CBC7AE93-169A-4765-B7FB-EC6DC2EB4B69}"/>
              </a:ext>
            </a:extLst>
          </p:cNvPr>
          <p:cNvSpPr txBox="1"/>
          <p:nvPr/>
        </p:nvSpPr>
        <p:spPr>
          <a:xfrm>
            <a:off x="1621174" y="6343025"/>
            <a:ext cx="6097656" cy="461665"/>
          </a:xfrm>
          <a:prstGeom prst="rect">
            <a:avLst/>
          </a:prstGeom>
          <a:noFill/>
        </p:spPr>
        <p:txBody>
          <a:bodyPr wrap="square">
            <a:spAutoFit/>
          </a:bodyPr>
          <a:lstStyle/>
          <a:p>
            <a:r>
              <a:rPr lang="en-IE" sz="2400" dirty="0">
                <a:solidFill>
                  <a:schemeClr val="bg1"/>
                </a:solidFill>
                <a:hlinkClick r:id="rId2">
                  <a:extLst>
                    <a:ext uri="{A12FA001-AC4F-418D-AE19-62706E023703}">
                      <ahyp:hlinkClr xmlns:ahyp="http://schemas.microsoft.com/office/drawing/2018/hyperlinkcolor" val="tx"/>
                    </a:ext>
                  </a:extLst>
                </a:hlinkClick>
              </a:rPr>
              <a:t>https://sdgs.un.org/goals/goal13</a:t>
            </a:r>
            <a:endParaRPr lang="en-IE" sz="2400" dirty="0">
              <a:solidFill>
                <a:schemeClr val="bg1"/>
              </a:solidFill>
            </a:endParaRPr>
          </a:p>
        </p:txBody>
      </p:sp>
      <p:sp>
        <p:nvSpPr>
          <p:cNvPr id="11" name="Text Placeholder 6">
            <a:extLst>
              <a:ext uri="{FF2B5EF4-FFF2-40B4-BE49-F238E27FC236}">
                <a16:creationId xmlns:a16="http://schemas.microsoft.com/office/drawing/2014/main" id="{F09BB608-5395-4BFE-BB9F-043A38E4858F}"/>
              </a:ext>
            </a:extLst>
          </p:cNvPr>
          <p:cNvSpPr>
            <a:spLocks noGrp="1"/>
          </p:cNvSpPr>
          <p:nvPr>
            <p:ph type="body" sz="quarter" idx="16"/>
          </p:nvPr>
        </p:nvSpPr>
        <p:spPr>
          <a:xfrm>
            <a:off x="1621174" y="402370"/>
            <a:ext cx="4716425" cy="582221"/>
          </a:xfrm>
        </p:spPr>
        <p:txBody>
          <a:bodyPr>
            <a:noAutofit/>
          </a:bodyPr>
          <a:lstStyle/>
          <a:p>
            <a:r>
              <a:rPr lang="en-US" sz="2800" dirty="0"/>
              <a:t>A SELECTION OF SDG GOALS</a:t>
            </a:r>
            <a:endParaRPr lang="en-IE" sz="2800" dirty="0"/>
          </a:p>
        </p:txBody>
      </p:sp>
      <p:pic>
        <p:nvPicPr>
          <p:cNvPr id="7" name="Picture Placeholder 6">
            <a:extLst>
              <a:ext uri="{FF2B5EF4-FFF2-40B4-BE49-F238E27FC236}">
                <a16:creationId xmlns:a16="http://schemas.microsoft.com/office/drawing/2014/main" id="{D8803BEC-224C-4120-95DF-72CB3F0923A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94545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CF345D2-F825-4CAA-8D77-6F69ADF26EF0}"/>
              </a:ext>
            </a:extLst>
          </p:cNvPr>
          <p:cNvSpPr>
            <a:spLocks noGrp="1"/>
          </p:cNvSpPr>
          <p:nvPr>
            <p:ph type="body" sz="quarter" idx="18"/>
          </p:nvPr>
        </p:nvSpPr>
        <p:spPr>
          <a:xfrm>
            <a:off x="1541661" y="1401417"/>
            <a:ext cx="5187130" cy="4515907"/>
          </a:xfrm>
        </p:spPr>
        <p:txBody>
          <a:bodyPr>
            <a:normAutofit/>
          </a:bodyPr>
          <a:lstStyle/>
          <a:p>
            <a:pPr marL="0"/>
            <a:r>
              <a:rPr lang="en-US" b="1" dirty="0"/>
              <a:t>4. Goal 16-  Peace, Justice and strong institutions. </a:t>
            </a:r>
          </a:p>
          <a:p>
            <a:pPr marL="0"/>
            <a:r>
              <a:rPr lang="en-US" dirty="0"/>
              <a:t>This goal aims to promote peaceful and inclusive societies for sustainable development, provide access to justice for all and build effective, accountable and inclusive institutions at all levels</a:t>
            </a:r>
          </a:p>
          <a:p>
            <a:pPr marL="0"/>
            <a:r>
              <a:rPr lang="en-US" dirty="0"/>
              <a:t>The COVID-19 pandemic has exposed inequalities and discrimination and has tested, weakened, and in some cases shattered rights and protection systems in countries and territories.</a:t>
            </a:r>
          </a:p>
        </p:txBody>
      </p:sp>
      <p:sp>
        <p:nvSpPr>
          <p:cNvPr id="10" name="TextBox 9">
            <a:extLst>
              <a:ext uri="{FF2B5EF4-FFF2-40B4-BE49-F238E27FC236}">
                <a16:creationId xmlns:a16="http://schemas.microsoft.com/office/drawing/2014/main" id="{CBC7AE93-169A-4765-B7FB-EC6DC2EB4B69}"/>
              </a:ext>
            </a:extLst>
          </p:cNvPr>
          <p:cNvSpPr txBox="1"/>
          <p:nvPr/>
        </p:nvSpPr>
        <p:spPr>
          <a:xfrm>
            <a:off x="1541661" y="5917324"/>
            <a:ext cx="6097656" cy="461665"/>
          </a:xfrm>
          <a:prstGeom prst="rect">
            <a:avLst/>
          </a:prstGeom>
          <a:noFill/>
        </p:spPr>
        <p:txBody>
          <a:bodyPr wrap="square">
            <a:spAutoFit/>
          </a:bodyPr>
          <a:lstStyle/>
          <a:p>
            <a:r>
              <a:rPr lang="en-IE" sz="2400" dirty="0">
                <a:solidFill>
                  <a:schemeClr val="bg1"/>
                </a:solidFill>
                <a:hlinkClick r:id="rId2">
                  <a:extLst>
                    <a:ext uri="{A12FA001-AC4F-418D-AE19-62706E023703}">
                      <ahyp:hlinkClr xmlns:ahyp="http://schemas.microsoft.com/office/drawing/2018/hyperlinkcolor" val="tx"/>
                    </a:ext>
                  </a:extLst>
                </a:hlinkClick>
              </a:rPr>
              <a:t>https://sdgs.un.org/goals/goal16</a:t>
            </a:r>
            <a:endParaRPr lang="en-IE" sz="2400" dirty="0">
              <a:solidFill>
                <a:schemeClr val="bg1"/>
              </a:solidFill>
            </a:endParaRPr>
          </a:p>
        </p:txBody>
      </p:sp>
      <p:pic>
        <p:nvPicPr>
          <p:cNvPr id="12" name="Picture Placeholder 11">
            <a:extLst>
              <a:ext uri="{FF2B5EF4-FFF2-40B4-BE49-F238E27FC236}">
                <a16:creationId xmlns:a16="http://schemas.microsoft.com/office/drawing/2014/main" id="{33FCCE47-DB3C-41A9-B2E0-1E693287997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b="-2178"/>
          <a:stretch/>
        </p:blipFill>
        <p:spPr>
          <a:xfrm>
            <a:off x="6852062" y="228600"/>
            <a:ext cx="5105121" cy="6362700"/>
          </a:xfrm>
        </p:spPr>
      </p:pic>
      <p:sp>
        <p:nvSpPr>
          <p:cNvPr id="13" name="Text Placeholder 6">
            <a:extLst>
              <a:ext uri="{FF2B5EF4-FFF2-40B4-BE49-F238E27FC236}">
                <a16:creationId xmlns:a16="http://schemas.microsoft.com/office/drawing/2014/main" id="{8090A45B-3388-4121-89F1-DEBDD13D6B9A}"/>
              </a:ext>
            </a:extLst>
          </p:cNvPr>
          <p:cNvSpPr>
            <a:spLocks noGrp="1"/>
          </p:cNvSpPr>
          <p:nvPr>
            <p:ph type="body" sz="quarter" idx="16"/>
          </p:nvPr>
        </p:nvSpPr>
        <p:spPr>
          <a:xfrm>
            <a:off x="1621174" y="402370"/>
            <a:ext cx="4716425" cy="582221"/>
          </a:xfrm>
        </p:spPr>
        <p:txBody>
          <a:bodyPr>
            <a:noAutofit/>
          </a:bodyPr>
          <a:lstStyle/>
          <a:p>
            <a:r>
              <a:rPr lang="en-US" sz="2800" dirty="0"/>
              <a:t>A SELECTION OF SDG GOALS</a:t>
            </a:r>
            <a:endParaRPr lang="en-IE" sz="2800" dirty="0"/>
          </a:p>
        </p:txBody>
      </p:sp>
    </p:spTree>
    <p:extLst>
      <p:ext uri="{BB962C8B-B14F-4D97-AF65-F5344CB8AC3E}">
        <p14:creationId xmlns:p14="http://schemas.microsoft.com/office/powerpoint/2010/main" val="3289998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B227DF8-9103-49AB-955F-EB3979E6F133}">
  <we:reference id="wa104379997" version="2.0.0.0" store="en-US" storeType="OMEX"/>
  <we:alternateReferences>
    <we:reference id="wa104379997" version="2.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38044</TotalTime>
  <Words>4336</Words>
  <Application>Microsoft Macintosh PowerPoint</Application>
  <PresentationFormat>Widescreen</PresentationFormat>
  <Paragraphs>366</Paragraphs>
  <Slides>62</Slides>
  <Notes>0</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Calibri</vt:lpstr>
      <vt:lpstr>Calibri Light</vt:lpstr>
      <vt:lpstr>Lato Regular</vt:lpstr>
      <vt:lpstr>Montserrat</vt:lpstr>
      <vt:lpstr>Montserrat Light</vt:lpstr>
      <vt:lpstr>Montserrat Medium</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223</cp:revision>
  <dcterms:created xsi:type="dcterms:W3CDTF">2020-10-14T13:32:04Z</dcterms:created>
  <dcterms:modified xsi:type="dcterms:W3CDTF">2022-06-26T20:07:16Z</dcterms:modified>
</cp:coreProperties>
</file>